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110"/>
  </p:notesMasterIdLst>
  <p:sldIdLst>
    <p:sldId id="399" r:id="rId2"/>
    <p:sldId id="398" r:id="rId3"/>
    <p:sldId id="258" r:id="rId4"/>
    <p:sldId id="407" r:id="rId5"/>
    <p:sldId id="408" r:id="rId6"/>
    <p:sldId id="409" r:id="rId7"/>
    <p:sldId id="410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1" r:id="rId23"/>
    <p:sldId id="282" r:id="rId24"/>
    <p:sldId id="285" r:id="rId25"/>
    <p:sldId id="286" r:id="rId26"/>
    <p:sldId id="289" r:id="rId27"/>
    <p:sldId id="290" r:id="rId28"/>
    <p:sldId id="291" r:id="rId29"/>
    <p:sldId id="292" r:id="rId30"/>
    <p:sldId id="293" r:id="rId31"/>
    <p:sldId id="294" r:id="rId32"/>
    <p:sldId id="296" r:id="rId33"/>
    <p:sldId id="297" r:id="rId34"/>
    <p:sldId id="299" r:id="rId35"/>
    <p:sldId id="300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4" r:id="rId45"/>
    <p:sldId id="315" r:id="rId46"/>
    <p:sldId id="316" r:id="rId47"/>
    <p:sldId id="317" r:id="rId48"/>
    <p:sldId id="402" r:id="rId49"/>
    <p:sldId id="318" r:id="rId50"/>
    <p:sldId id="319" r:id="rId51"/>
    <p:sldId id="404" r:id="rId52"/>
    <p:sldId id="405" r:id="rId53"/>
    <p:sldId id="320" r:id="rId54"/>
    <p:sldId id="321" r:id="rId55"/>
    <p:sldId id="322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330" r:id="rId64"/>
    <p:sldId id="331" r:id="rId65"/>
    <p:sldId id="332" r:id="rId66"/>
    <p:sldId id="400" r:id="rId67"/>
    <p:sldId id="333" r:id="rId68"/>
    <p:sldId id="334" r:id="rId69"/>
    <p:sldId id="336" r:id="rId70"/>
    <p:sldId id="338" r:id="rId71"/>
    <p:sldId id="340" r:id="rId72"/>
    <p:sldId id="342" r:id="rId73"/>
    <p:sldId id="345" r:id="rId74"/>
    <p:sldId id="348" r:id="rId75"/>
    <p:sldId id="351" r:id="rId76"/>
    <p:sldId id="352" r:id="rId77"/>
    <p:sldId id="355" r:id="rId78"/>
    <p:sldId id="356" r:id="rId79"/>
    <p:sldId id="359" r:id="rId80"/>
    <p:sldId id="362" r:id="rId81"/>
    <p:sldId id="363" r:id="rId82"/>
    <p:sldId id="366" r:id="rId83"/>
    <p:sldId id="367" r:id="rId84"/>
    <p:sldId id="368" r:id="rId85"/>
    <p:sldId id="370" r:id="rId86"/>
    <p:sldId id="371" r:id="rId87"/>
    <p:sldId id="372" r:id="rId88"/>
    <p:sldId id="373" r:id="rId89"/>
    <p:sldId id="374" r:id="rId90"/>
    <p:sldId id="375" r:id="rId91"/>
    <p:sldId id="376" r:id="rId92"/>
    <p:sldId id="377" r:id="rId93"/>
    <p:sldId id="378" r:id="rId94"/>
    <p:sldId id="379" r:id="rId95"/>
    <p:sldId id="380" r:id="rId96"/>
    <p:sldId id="403" r:id="rId97"/>
    <p:sldId id="381" r:id="rId98"/>
    <p:sldId id="382" r:id="rId99"/>
    <p:sldId id="383" r:id="rId100"/>
    <p:sldId id="401" r:id="rId101"/>
    <p:sldId id="388" r:id="rId102"/>
    <p:sldId id="411" r:id="rId103"/>
    <p:sldId id="389" r:id="rId104"/>
    <p:sldId id="391" r:id="rId105"/>
    <p:sldId id="393" r:id="rId106"/>
    <p:sldId id="394" r:id="rId107"/>
    <p:sldId id="395" r:id="rId108"/>
    <p:sldId id="396" r:id="rId109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74"/>
  </p:normalViewPr>
  <p:slideViewPr>
    <p:cSldViewPr snapToGrid="0" snapToObjects="1">
      <p:cViewPr varScale="1">
        <p:scale>
          <a:sx n="71" d="100"/>
          <a:sy n="71" d="100"/>
        </p:scale>
        <p:origin x="1848" y="16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60881586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662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761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34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18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181600" y="6477000"/>
            <a:ext cx="3962400" cy="381000"/>
          </a:xfrm>
          <a:prstGeom prst="rect">
            <a:avLst/>
          </a:prstGeom>
          <a:ln/>
        </p:spPr>
        <p:txBody>
          <a:bodyPr/>
          <a:lstStyle/>
          <a:p>
            <a:fld id="{2BA4D65F-B2CF-E04C-B22C-06701901370B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363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3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5983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181600" y="6477000"/>
            <a:ext cx="3962400" cy="381000"/>
          </a:xfrm>
          <a:prstGeom prst="rect">
            <a:avLst/>
          </a:prstGeom>
          <a:ln/>
        </p:spPr>
        <p:txBody>
          <a:bodyPr/>
          <a:lstStyle/>
          <a:p>
            <a:fld id="{F4D67AE6-1E8A-404E-A850-485DF967BFF4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367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7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8196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181600" y="6477000"/>
            <a:ext cx="3962400" cy="381000"/>
          </a:xfrm>
          <a:prstGeom prst="rect">
            <a:avLst/>
          </a:prstGeom>
          <a:ln/>
        </p:spPr>
        <p:txBody>
          <a:bodyPr/>
          <a:lstStyle/>
          <a:p>
            <a:fld id="{9AF5CE49-E2A6-1D4E-9268-154C7EA454A9}" type="slidenum">
              <a:rPr lang="en-US" altLang="en-US"/>
              <a:pPr/>
              <a:t>96</a:t>
            </a:fld>
            <a:endParaRPr lang="en-US" altLang="en-US"/>
          </a:p>
        </p:txBody>
      </p:sp>
      <p:sp>
        <p:nvSpPr>
          <p:cNvPr id="369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9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599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5181600" y="6477000"/>
            <a:ext cx="3962400" cy="381000"/>
          </a:xfrm>
          <a:prstGeom prst="rect">
            <a:avLst/>
          </a:prstGeom>
          <a:ln/>
        </p:spPr>
        <p:txBody>
          <a:bodyPr/>
          <a:lstStyle/>
          <a:p>
            <a:fld id="{2BA4D65F-B2CF-E04C-B22C-06701901370B}" type="slidenum">
              <a:rPr lang="en-US" altLang="en-US"/>
              <a:pPr/>
              <a:t>102</a:t>
            </a:fld>
            <a:endParaRPr lang="en-US" altLang="en-US"/>
          </a:p>
        </p:txBody>
      </p:sp>
      <p:sp>
        <p:nvSpPr>
          <p:cNvPr id="363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3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07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 bwMode="auto">
          <a:xfrm>
            <a:off x="0" y="4876800"/>
            <a:ext cx="13004800" cy="4876800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</p:pic>
      <p:pic>
        <p:nvPicPr>
          <p:cNvPr id="5" name="Picture 7" descr="overlay-ruleShado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436"/>
            <a:ext cx="13004800" cy="17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8571" y="2728460"/>
            <a:ext cx="10785405" cy="2090702"/>
          </a:xfrm>
        </p:spPr>
        <p:txBody>
          <a:bodyPr anchor="b" anchorCtr="0"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8571" y="4946924"/>
            <a:ext cx="10785404" cy="2492587"/>
          </a:xfrm>
        </p:spPr>
        <p:txBody>
          <a:bodyPr/>
          <a:lstStyle>
            <a:lvl1pPr marL="0" indent="0" algn="ctr">
              <a:spcBef>
                <a:spcPts val="640"/>
              </a:spcBef>
              <a:buNone/>
              <a:defRPr sz="1920">
                <a:solidFill>
                  <a:schemeClr val="bg1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87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5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63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50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8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26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13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01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fld id="{FA791912-2C4E-3348-A304-987B986F220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6142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>
            <a:fillRect/>
          </a:stretch>
        </p:blipFill>
        <p:spPr bwMode="auto">
          <a:xfrm>
            <a:off x="6502400" y="6774"/>
            <a:ext cx="65024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16200000">
            <a:off x="1545451" y="4785362"/>
            <a:ext cx="9749084" cy="178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59" y="390144"/>
            <a:ext cx="5631078" cy="2405888"/>
          </a:xfrm>
        </p:spPr>
        <p:txBody>
          <a:bodyPr anchor="b" anchorCtr="0"/>
          <a:lstStyle>
            <a:lvl1pPr marL="0" algn="ctr" defTabSz="975340" rtl="0" eaLnBrk="1" latinLnBrk="0" hangingPunct="1">
              <a:spcBef>
                <a:spcPct val="0"/>
              </a:spcBef>
              <a:buNone/>
              <a:defRPr sz="384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8554" y="376758"/>
            <a:ext cx="5631078" cy="9000087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 rtlCol="0"/>
          <a:lstStyle>
            <a:lvl1pPr marL="0" indent="0" algn="ctr">
              <a:buNone/>
              <a:defRPr sz="2560"/>
            </a:lvl1pPr>
            <a:lvl2pPr marL="487671" indent="0">
              <a:buNone/>
              <a:defRPr sz="2987"/>
            </a:lvl2pPr>
            <a:lvl3pPr marL="975340" indent="0">
              <a:buNone/>
              <a:defRPr sz="2560"/>
            </a:lvl3pPr>
            <a:lvl4pPr marL="1463011" indent="0">
              <a:buNone/>
              <a:defRPr sz="2133"/>
            </a:lvl4pPr>
            <a:lvl5pPr marL="1950681" indent="0">
              <a:buNone/>
              <a:defRPr sz="2133"/>
            </a:lvl5pPr>
            <a:lvl6pPr marL="2438351" indent="0">
              <a:buNone/>
              <a:defRPr sz="2133"/>
            </a:lvl6pPr>
            <a:lvl7pPr marL="2926022" indent="0">
              <a:buNone/>
              <a:defRPr sz="2133"/>
            </a:lvl7pPr>
            <a:lvl8pPr marL="3413692" indent="0">
              <a:buNone/>
              <a:defRPr sz="2133"/>
            </a:lvl8pPr>
            <a:lvl9pPr marL="3901362" indent="0">
              <a:buNone/>
              <a:defRPr sz="2133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9159" y="2802917"/>
            <a:ext cx="5631078" cy="455168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lang="en-US" dirty="0"/>
            </a:lvl1pPr>
            <a:lvl2pPr marL="487671" indent="0">
              <a:buNone/>
              <a:defRPr sz="1280"/>
            </a:lvl2pPr>
            <a:lvl3pPr marL="975340" indent="0">
              <a:buNone/>
              <a:defRPr sz="1067"/>
            </a:lvl3pPr>
            <a:lvl4pPr marL="1463011" indent="0">
              <a:buNone/>
              <a:defRPr sz="960"/>
            </a:lvl4pPr>
            <a:lvl5pPr marL="1950681" indent="0">
              <a:buNone/>
              <a:defRPr sz="960"/>
            </a:lvl5pPr>
            <a:lvl6pPr marL="2438351" indent="0">
              <a:buNone/>
              <a:defRPr sz="960"/>
            </a:lvl6pPr>
            <a:lvl7pPr marL="2926022" indent="0">
              <a:buNone/>
              <a:defRPr sz="960"/>
            </a:lvl7pPr>
            <a:lvl8pPr marL="3413692" indent="0">
              <a:buNone/>
              <a:defRPr sz="960"/>
            </a:lvl8pPr>
            <a:lvl9pPr marL="3901362" indent="0">
              <a:buNone/>
              <a:defRPr sz="96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3797583" y="9040144"/>
            <a:ext cx="2314223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75340" rtl="0" eaLnBrk="1" latinLnBrk="0" hangingPunct="1">
              <a:defRPr sz="128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3182" y="9040144"/>
            <a:ext cx="2693530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l" defTabSz="975340" rtl="0" eaLnBrk="1" latinLnBrk="0" hangingPunct="1">
              <a:defRPr sz="128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691272" y="8161869"/>
            <a:ext cx="1079218" cy="817316"/>
          </a:xfrm>
        </p:spPr>
        <p:txBody>
          <a:bodyPr>
            <a:noAutofit/>
          </a:bodyPr>
          <a:lstStyle>
            <a:lvl1pPr eaLnBrk="1" hangingPunct="1">
              <a:defRPr sz="3840">
                <a:solidFill>
                  <a:schemeClr val="tx1"/>
                </a:solidFill>
                <a:latin typeface="Perpetua Titling MT" charset="0"/>
              </a:defRPr>
            </a:lvl1pPr>
          </a:lstStyle>
          <a:p>
            <a:fld id="{30A259E2-0C43-484A-89C0-13E98B2448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0200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74"/>
            <a:ext cx="130048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735" y="5743787"/>
            <a:ext cx="10837333" cy="1408853"/>
          </a:xfrm>
        </p:spPr>
        <p:txBody>
          <a:bodyPr anchor="b" anchorCtr="0">
            <a:normAutofit/>
          </a:bodyPr>
          <a:lstStyle>
            <a:lvl1pPr algn="ctr">
              <a:defRPr sz="3840" kern="1200">
                <a:solidFill>
                  <a:schemeClr val="bg1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Gill Sans MT" panose="020B0502020104020203" pitchFamily="34" charset="77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7680" y="377139"/>
            <a:ext cx="12029440" cy="5258274"/>
          </a:xfrm>
          <a:solidFill>
            <a:schemeClr val="tx1">
              <a:lumMod val="50000"/>
            </a:schemeClr>
          </a:solidFill>
          <a:effectLst>
            <a:outerShdw blurRad="50800" dir="2700000" algn="tl" rotWithShape="0">
              <a:schemeClr val="tx1">
                <a:alpha val="40000"/>
              </a:schemeClr>
            </a:outerShdw>
          </a:effectLst>
        </p:spPr>
        <p:txBody>
          <a:bodyPr rtlCol="0"/>
          <a:lstStyle>
            <a:lvl1pPr marL="0" indent="0" algn="ctr" defTabSz="975340" rtl="0" eaLnBrk="1" latinLnBrk="0" hangingPunct="1">
              <a:spcBef>
                <a:spcPts val="2133"/>
              </a:spcBef>
              <a:buFont typeface="Calisto MT" pitchFamily="18" charset="0"/>
              <a:buNone/>
              <a:defRPr sz="256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87671" indent="0">
              <a:buNone/>
              <a:defRPr sz="2987"/>
            </a:lvl2pPr>
            <a:lvl3pPr marL="975340" indent="0">
              <a:buNone/>
              <a:defRPr sz="2560"/>
            </a:lvl3pPr>
            <a:lvl4pPr marL="1463011" indent="0">
              <a:buNone/>
              <a:defRPr sz="2133"/>
            </a:lvl4pPr>
            <a:lvl5pPr marL="1950681" indent="0">
              <a:buNone/>
              <a:defRPr sz="2133"/>
            </a:lvl5pPr>
            <a:lvl6pPr marL="2438351" indent="0">
              <a:buNone/>
              <a:defRPr sz="2133"/>
            </a:lvl6pPr>
            <a:lvl7pPr marL="2926022" indent="0">
              <a:buNone/>
              <a:defRPr sz="2133"/>
            </a:lvl7pPr>
            <a:lvl8pPr marL="3413692" indent="0">
              <a:buNone/>
              <a:defRPr sz="2133"/>
            </a:lvl8pPr>
            <a:lvl9pPr marL="3901362" indent="0">
              <a:buNone/>
              <a:defRPr sz="2133"/>
            </a:lvl9pPr>
          </a:lstStyle>
          <a:p>
            <a:pPr lvl="0"/>
            <a:r>
              <a:rPr lang="en-US" noProof="0"/>
              <a:t>Click icon to add picture</a:t>
            </a:r>
            <a:endParaRPr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735" y="7171767"/>
            <a:ext cx="10837333" cy="1606475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ct val="600"/>
              </a:spcBef>
              <a:buNone/>
              <a:defRPr sz="1920">
                <a:solidFill>
                  <a:schemeClr val="bg1"/>
                </a:solidFill>
              </a:defRPr>
            </a:lvl1pPr>
            <a:lvl2pPr marL="487671" indent="0">
              <a:buNone/>
              <a:defRPr sz="1280"/>
            </a:lvl2pPr>
            <a:lvl3pPr marL="975340" indent="0">
              <a:buNone/>
              <a:defRPr sz="1067"/>
            </a:lvl3pPr>
            <a:lvl4pPr marL="1463011" indent="0">
              <a:buNone/>
              <a:defRPr sz="960"/>
            </a:lvl4pPr>
            <a:lvl5pPr marL="1950681" indent="0">
              <a:buNone/>
              <a:defRPr sz="960"/>
            </a:lvl5pPr>
            <a:lvl6pPr marL="2438351" indent="0">
              <a:buNone/>
              <a:defRPr sz="960"/>
            </a:lvl6pPr>
            <a:lvl7pPr marL="2926022" indent="0">
              <a:buNone/>
              <a:defRPr sz="960"/>
            </a:lvl7pPr>
            <a:lvl8pPr marL="3413692" indent="0">
              <a:buNone/>
              <a:defRPr sz="960"/>
            </a:lvl8pPr>
            <a:lvl9pPr marL="3901362" indent="0">
              <a:buNone/>
              <a:defRPr sz="96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446FF4-5694-2345-8BD9-F09625F65D2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4156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  <a:latin typeface="Gill Sans MT" panose="020B0502020104020203" pitchFamily="34" charset="77"/>
              </a:defRPr>
            </a:lvl1pPr>
          </a:lstStyle>
          <a:p>
            <a:fld id="{2A553F14-5A1D-874E-8885-2717A35CF00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5659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411"/>
            <a:ext cx="13004800" cy="176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2027486"/>
            <a:ext cx="13004800" cy="7726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1867B3-6626-0448-981C-E65C155C495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6974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19"/>
          <a:stretch>
            <a:fillRect/>
          </a:stretch>
        </p:blipFill>
        <p:spPr bwMode="auto">
          <a:xfrm>
            <a:off x="0" y="6774"/>
            <a:ext cx="11090204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5400000" flipH="1">
            <a:off x="6289042" y="4785361"/>
            <a:ext cx="9749084" cy="17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62455" y="650242"/>
            <a:ext cx="1733973" cy="8062525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8569" y="650242"/>
            <a:ext cx="9078524" cy="8062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11270828" y="9040144"/>
            <a:ext cx="1517227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75340" rtl="0" eaLnBrk="1" latinLnBrk="0" hangingPunct="1">
              <a:defRPr sz="128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46B93F-15FA-2240-BCFB-4A19EF163A0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86778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972" dirty="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 hasCustomPrompt="1"/>
          </p:nvPr>
        </p:nvSpPr>
        <p:spPr>
          <a:xfrm>
            <a:off x="1007164" y="2359445"/>
            <a:ext cx="10785404" cy="611180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ln>
                  <a:noFill/>
                </a:ln>
                <a:solidFill>
                  <a:srgbClr val="92D050"/>
                </a:solidFill>
              </a:defRPr>
            </a:lvl1pPr>
            <a:lvl2pPr>
              <a:defRPr>
                <a:ln>
                  <a:noFill/>
                </a:ln>
                <a:solidFill>
                  <a:schemeClr val="bg1"/>
                </a:solidFill>
              </a:defRPr>
            </a:lvl2pPr>
            <a:lvl3pPr>
              <a:defRPr>
                <a:ln>
                  <a:noFill/>
                </a:ln>
                <a:solidFill>
                  <a:schemeClr val="bg1"/>
                </a:solidFill>
              </a:defRPr>
            </a:lvl3pPr>
            <a:lvl4pPr>
              <a:defRPr>
                <a:ln>
                  <a:noFill/>
                </a:ln>
                <a:solidFill>
                  <a:schemeClr val="bg1"/>
                </a:solidFill>
              </a:defRPr>
            </a:lvl4pPr>
            <a:lvl5pPr>
              <a:defRPr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68794213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972" dirty="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 hasCustomPrompt="1"/>
          </p:nvPr>
        </p:nvSpPr>
        <p:spPr>
          <a:xfrm>
            <a:off x="1007164" y="2359445"/>
            <a:ext cx="10785404" cy="611180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>
                <a:ln>
                  <a:noFill/>
                </a:ln>
                <a:solidFill>
                  <a:schemeClr val="bg1"/>
                </a:solidFill>
              </a:defRPr>
            </a:lvl1pPr>
            <a:lvl2pPr>
              <a:defRPr>
                <a:ln>
                  <a:noFill/>
                </a:ln>
                <a:solidFill>
                  <a:schemeClr val="bg1"/>
                </a:solidFill>
              </a:defRPr>
            </a:lvl2pPr>
            <a:lvl3pPr>
              <a:defRPr>
                <a:ln>
                  <a:noFill/>
                </a:ln>
                <a:solidFill>
                  <a:schemeClr val="bg1"/>
                </a:solidFill>
              </a:defRPr>
            </a:lvl3pPr>
            <a:lvl4pPr>
              <a:defRPr>
                <a:ln>
                  <a:noFill/>
                </a:ln>
                <a:solidFill>
                  <a:schemeClr val="bg1"/>
                </a:solidFill>
              </a:defRPr>
            </a:lvl4pPr>
            <a:lvl5pPr>
              <a:defRPr>
                <a:ln>
                  <a:noFill/>
                </a:ln>
                <a:solidFill>
                  <a:schemeClr val="bg1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80" dirty="0">
                <a:solidFill>
                  <a:srgbClr val="FFFFFF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76824993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411"/>
            <a:ext cx="13004800" cy="176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2027486"/>
            <a:ext cx="13004800" cy="7726116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84EDBE-CF1A-4D44-956A-84981FD198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4077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 bwMode="auto">
          <a:xfrm>
            <a:off x="0" y="4876800"/>
            <a:ext cx="13004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98436"/>
            <a:ext cx="13004800" cy="17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8571" y="1122249"/>
            <a:ext cx="10785405" cy="2090702"/>
          </a:xfrm>
        </p:spPr>
        <p:txBody>
          <a:bodyPr anchorCtr="0"/>
          <a:lstStyle>
            <a:lvl1pPr>
              <a:defRPr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8571" y="6719149"/>
            <a:ext cx="10785404" cy="1969845"/>
          </a:xfrm>
        </p:spPr>
        <p:txBody>
          <a:bodyPr anchor="ctr"/>
          <a:lstStyle>
            <a:lvl1pPr marL="0" indent="0" algn="ctr">
              <a:spcBef>
                <a:spcPts val="320"/>
              </a:spcBef>
              <a:buNone/>
              <a:defRPr sz="192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87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5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63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50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8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26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13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01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230039" y="3646700"/>
            <a:ext cx="2544724" cy="2460203"/>
          </a:xfrm>
          <a:prstGeom prst="ellipse">
            <a:avLst/>
          </a:prstGeom>
          <a:noFill/>
          <a:ln w="127000">
            <a:solidFill>
              <a:schemeClr val="tx2"/>
            </a:solidFill>
          </a:ln>
          <a:effectLst>
            <a:innerShdw blurRad="101600" dist="76200" dir="13500000">
              <a:prstClr val="black">
                <a:alpha val="57000"/>
              </a:prstClr>
            </a:innerShdw>
          </a:effectLst>
        </p:spPr>
        <p:txBody>
          <a:bodyPr rtlCol="0"/>
          <a:lstStyle>
            <a:lvl1pPr marL="0" indent="0" algn="ctr">
              <a:buNone/>
              <a:defRPr sz="170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  <a:endParaRPr noProof="0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F6405AD6-5F5F-3843-9634-09BDCA2D35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884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24036"/>
            <a:ext cx="13004800" cy="178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667"/>
          <a:stretch>
            <a:fillRect/>
          </a:stretch>
        </p:blipFill>
        <p:spPr bwMode="auto">
          <a:xfrm>
            <a:off x="0" y="6502400"/>
            <a:ext cx="13004800" cy="325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1" y="4226562"/>
            <a:ext cx="10785404" cy="1937173"/>
          </a:xfrm>
        </p:spPr>
        <p:txBody>
          <a:bodyPr anchor="b" anchorCtr="0"/>
          <a:lstStyle>
            <a:lvl1pPr algn="ctr" defTabSz="975340" rtl="0" eaLnBrk="1" latinLnBrk="0" hangingPunct="1">
              <a:spcBef>
                <a:spcPct val="0"/>
              </a:spcBef>
              <a:buNone/>
              <a:defRPr sz="512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71" y="6719148"/>
            <a:ext cx="10785404" cy="1988969"/>
          </a:xfrm>
        </p:spPr>
        <p:txBody>
          <a:bodyPr/>
          <a:lstStyle>
            <a:lvl1pPr marL="0" indent="0" algn="ctr" defTabSz="975340" rtl="0" eaLnBrk="1" latinLnBrk="0" hangingPunct="1">
              <a:spcBef>
                <a:spcPts val="640"/>
              </a:spcBef>
              <a:buFont typeface="Calisto MT" pitchFamily="18" charset="0"/>
              <a:buNone/>
              <a:defRPr sz="192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87671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975340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3pPr>
            <a:lvl4pPr marL="1463011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950681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438351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92602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341369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90136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EB172D-7630-E94E-BAB9-8644EA6209C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184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411"/>
            <a:ext cx="13004800" cy="176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2027486"/>
            <a:ext cx="13004800" cy="7726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1" y="89251"/>
            <a:ext cx="10785405" cy="18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8570" y="2600962"/>
            <a:ext cx="5071872" cy="6111805"/>
          </a:xfrm>
        </p:spPr>
        <p:txBody>
          <a:bodyPr/>
          <a:lstStyle>
            <a:lvl1pPr>
              <a:defRPr sz="2133"/>
            </a:lvl1pPr>
            <a:lvl2pPr>
              <a:defRPr sz="192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2103" y="2600962"/>
            <a:ext cx="5071872" cy="6111805"/>
          </a:xfrm>
        </p:spPr>
        <p:txBody>
          <a:bodyPr/>
          <a:lstStyle>
            <a:lvl1pPr>
              <a:defRPr sz="2133"/>
            </a:lvl1pPr>
            <a:lvl2pPr>
              <a:defRPr sz="192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932668-1961-0C49-91AF-53448F9C68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2903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411"/>
            <a:ext cx="13004800" cy="176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/>
          <a:stretch>
            <a:fillRect/>
          </a:stretch>
        </p:blipFill>
        <p:spPr bwMode="auto">
          <a:xfrm>
            <a:off x="0" y="2027486"/>
            <a:ext cx="13004800" cy="7726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571" y="89251"/>
            <a:ext cx="10785405" cy="18249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70" y="2167468"/>
            <a:ext cx="5071872" cy="1192107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987" b="0"/>
            </a:lvl1pPr>
            <a:lvl2pPr marL="487671" indent="0">
              <a:buNone/>
              <a:defRPr sz="2133" b="1"/>
            </a:lvl2pPr>
            <a:lvl3pPr marL="975340" indent="0">
              <a:buNone/>
              <a:defRPr sz="1920" b="1"/>
            </a:lvl3pPr>
            <a:lvl4pPr marL="1463011" indent="0">
              <a:buNone/>
              <a:defRPr sz="1707" b="1"/>
            </a:lvl4pPr>
            <a:lvl5pPr marL="1950681" indent="0">
              <a:buNone/>
              <a:defRPr sz="1707" b="1"/>
            </a:lvl5pPr>
            <a:lvl6pPr marL="2438351" indent="0">
              <a:buNone/>
              <a:defRPr sz="1707" b="1"/>
            </a:lvl6pPr>
            <a:lvl7pPr marL="2926022" indent="0">
              <a:buNone/>
              <a:defRPr sz="1707" b="1"/>
            </a:lvl7pPr>
            <a:lvl8pPr marL="3413692" indent="0">
              <a:buNone/>
              <a:defRPr sz="1707" b="1"/>
            </a:lvl8pPr>
            <a:lvl9pPr marL="39013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8570" y="3404199"/>
            <a:ext cx="5071872" cy="5308565"/>
          </a:xfrm>
        </p:spPr>
        <p:txBody>
          <a:bodyPr/>
          <a:lstStyle>
            <a:lvl1pPr>
              <a:defRPr sz="2133"/>
            </a:lvl1pPr>
            <a:lvl2pPr>
              <a:defRPr sz="192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22103" y="2167468"/>
            <a:ext cx="5071872" cy="1192107"/>
          </a:xfrm>
        </p:spPr>
        <p:txBody>
          <a:bodyPr anchor="ctr">
            <a:noAutofit/>
          </a:bodyPr>
          <a:lstStyle>
            <a:lvl1pPr marL="0" indent="0" algn="ctr">
              <a:spcBef>
                <a:spcPct val="0"/>
              </a:spcBef>
              <a:buNone/>
              <a:defRPr sz="2987" b="0"/>
            </a:lvl1pPr>
            <a:lvl2pPr marL="487671" indent="0">
              <a:buNone/>
              <a:defRPr sz="2133" b="1"/>
            </a:lvl2pPr>
            <a:lvl3pPr marL="975340" indent="0">
              <a:buNone/>
              <a:defRPr sz="1920" b="1"/>
            </a:lvl3pPr>
            <a:lvl4pPr marL="1463011" indent="0">
              <a:buNone/>
              <a:defRPr sz="1707" b="1"/>
            </a:lvl4pPr>
            <a:lvl5pPr marL="1950681" indent="0">
              <a:buNone/>
              <a:defRPr sz="1707" b="1"/>
            </a:lvl5pPr>
            <a:lvl6pPr marL="2438351" indent="0">
              <a:buNone/>
              <a:defRPr sz="1707" b="1"/>
            </a:lvl6pPr>
            <a:lvl7pPr marL="2926022" indent="0">
              <a:buNone/>
              <a:defRPr sz="1707" b="1"/>
            </a:lvl7pPr>
            <a:lvl8pPr marL="3413692" indent="0">
              <a:buNone/>
              <a:defRPr sz="1707" b="1"/>
            </a:lvl8pPr>
            <a:lvl9pPr marL="39013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22103" y="3404199"/>
            <a:ext cx="5071872" cy="5308565"/>
          </a:xfrm>
        </p:spPr>
        <p:txBody>
          <a:bodyPr/>
          <a:lstStyle>
            <a:lvl1pPr>
              <a:defRPr sz="2133"/>
            </a:lvl1pPr>
            <a:lvl2pPr>
              <a:defRPr sz="1920"/>
            </a:lvl2pPr>
            <a:lvl3pPr>
              <a:defRPr sz="1920"/>
            </a:lvl3pPr>
            <a:lvl4pPr>
              <a:defRPr sz="1920"/>
            </a:lvl4pPr>
            <a:lvl5pPr>
              <a:defRPr sz="1920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BDECCF-E9C7-AE44-ACEE-B1E9FEA56A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035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overlay-ruleShad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60411"/>
            <a:ext cx="13004800" cy="176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 descr="Overlay-FullBackground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46"/>
          <a:stretch>
            <a:fillRect/>
          </a:stretch>
        </p:blipFill>
        <p:spPr bwMode="auto">
          <a:xfrm>
            <a:off x="0" y="2059095"/>
            <a:ext cx="13004800" cy="7701281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5F4261-D37C-9A44-8A21-3BBCA202C29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7319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96" y="0"/>
            <a:ext cx="13004800" cy="9753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  <a:extLst/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A0431-98AA-174E-8473-AE3BD8ED02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567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Overlay-FullBackgrou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>
            <a:fillRect/>
          </a:stretch>
        </p:blipFill>
        <p:spPr bwMode="auto">
          <a:xfrm>
            <a:off x="6502400" y="6774"/>
            <a:ext cx="65024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overlay-ruleSha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31"/>
          <a:stretch>
            <a:fillRect/>
          </a:stretch>
        </p:blipFill>
        <p:spPr bwMode="auto">
          <a:xfrm rot="16200000">
            <a:off x="1545451" y="4785362"/>
            <a:ext cx="9749084" cy="178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160" y="388338"/>
            <a:ext cx="5635413" cy="2403870"/>
          </a:xfrm>
        </p:spPr>
        <p:txBody>
          <a:bodyPr anchor="b" anchorCtr="0"/>
          <a:lstStyle>
            <a:lvl1pPr marL="0" algn="ctr" defTabSz="975340" rtl="0" eaLnBrk="1" latinLnBrk="0" hangingPunct="1">
              <a:spcBef>
                <a:spcPct val="0"/>
              </a:spcBef>
              <a:defRPr sz="3840" kern="1200">
                <a:solidFill>
                  <a:schemeClr val="tx1"/>
                </a:solidFill>
                <a:effectLst>
                  <a:outerShdw blurRad="50800" dist="12700" dir="2700000" sx="100500" sy="1005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1104" y="388340"/>
            <a:ext cx="5631078" cy="8324427"/>
          </a:xfrm>
        </p:spPr>
        <p:txBody>
          <a:bodyPr/>
          <a:lstStyle>
            <a:lvl1pPr>
              <a:defRPr sz="2560">
                <a:solidFill>
                  <a:schemeClr val="bg1"/>
                </a:solidFill>
              </a:defRPr>
            </a:lvl1pPr>
            <a:lvl2pPr>
              <a:defRPr sz="2347">
                <a:solidFill>
                  <a:schemeClr val="bg1"/>
                </a:solidFill>
              </a:defRPr>
            </a:lvl2pPr>
            <a:lvl3pPr>
              <a:defRPr sz="2133">
                <a:solidFill>
                  <a:schemeClr val="bg1"/>
                </a:solidFill>
              </a:defRPr>
            </a:lvl3pPr>
            <a:lvl4pPr>
              <a:defRPr sz="1920">
                <a:solidFill>
                  <a:schemeClr val="bg1"/>
                </a:solidFill>
              </a:defRPr>
            </a:lvl4pPr>
            <a:lvl5pPr>
              <a:defRPr sz="1920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9160" y="2809039"/>
            <a:ext cx="5635413" cy="45516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 defTabSz="975340" rtl="0" eaLnBrk="1" latinLnBrk="0" hangingPunct="1">
              <a:lnSpc>
                <a:spcPct val="110000"/>
              </a:lnSpc>
              <a:spcBef>
                <a:spcPts val="2133"/>
              </a:spcBef>
              <a:buNone/>
              <a:defRPr sz="1920" b="0" kern="1200">
                <a:solidFill>
                  <a:schemeClr val="bg2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Gill Sans MT" panose="020B0502020104020203" pitchFamily="34" charset="77"/>
                <a:ea typeface="+mn-ea"/>
                <a:cs typeface="+mn-cs"/>
              </a:defRPr>
            </a:lvl1pPr>
            <a:lvl2pPr marL="487671" indent="0">
              <a:buNone/>
              <a:defRPr sz="1280"/>
            </a:lvl2pPr>
            <a:lvl3pPr marL="975340" indent="0">
              <a:buNone/>
              <a:defRPr sz="1067"/>
            </a:lvl3pPr>
            <a:lvl4pPr marL="1463011" indent="0">
              <a:buNone/>
              <a:defRPr sz="960"/>
            </a:lvl4pPr>
            <a:lvl5pPr marL="1950681" indent="0">
              <a:buNone/>
              <a:defRPr sz="960"/>
            </a:lvl5pPr>
            <a:lvl6pPr marL="2438351" indent="0">
              <a:buNone/>
              <a:defRPr sz="960"/>
            </a:lvl6pPr>
            <a:lvl7pPr marL="2926022" indent="0">
              <a:buNone/>
              <a:defRPr sz="960"/>
            </a:lvl7pPr>
            <a:lvl8pPr marL="3413692" indent="0">
              <a:buNone/>
              <a:defRPr sz="960"/>
            </a:lvl8pPr>
            <a:lvl9pPr marL="3901362" indent="0">
              <a:buNone/>
              <a:defRPr sz="96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3793068" y="9040144"/>
            <a:ext cx="2307449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r" defTabSz="975340" rtl="0" eaLnBrk="1" latinLnBrk="0" hangingPunct="1">
              <a:defRPr sz="128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3183" y="9040144"/>
            <a:ext cx="2691271" cy="5192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algn="l" defTabSz="975340" rtl="0" eaLnBrk="1" latinLnBrk="0" hangingPunct="1">
              <a:defRPr sz="1280" kern="1200"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691272" y="8175414"/>
            <a:ext cx="1083733" cy="819573"/>
          </a:xfrm>
        </p:spPr>
        <p:txBody>
          <a:bodyPr>
            <a:noAutofit/>
          </a:bodyPr>
          <a:lstStyle>
            <a:lvl1pPr eaLnBrk="1" hangingPunct="1">
              <a:defRPr sz="3840">
                <a:solidFill>
                  <a:schemeClr val="tx1"/>
                </a:solidFill>
                <a:latin typeface="Perpetua Titling MT" charset="0"/>
              </a:defRPr>
            </a:lvl1pPr>
          </a:lstStyle>
          <a:p>
            <a:fld id="{14C03247-84A6-1A48-BA4B-296CA796488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2826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0000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71" y="90311"/>
            <a:ext cx="10785404" cy="18242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71" y="2600962"/>
            <a:ext cx="10785404" cy="611180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75236" y="9040144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Marker Felt" pitchFamily="8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183" y="9040144"/>
            <a:ext cx="4118187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Marker Felt" pitchFamily="8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68908" y="9040144"/>
            <a:ext cx="866987" cy="519289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80">
                <a:solidFill>
                  <a:schemeClr val="bg2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ED7E1427-DF30-9849-B4D6-07CA059A5E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16193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120" kern="1200">
          <a:solidFill>
            <a:schemeClr val="tx1"/>
          </a:solidFill>
          <a:effectLst>
            <a:outerShdw blurRad="50800" dist="12700" dir="2700000" sx="100500" sy="100500" algn="tl" rotWithShape="0">
              <a:prstClr val="black">
                <a:alpha val="60000"/>
              </a:prstClr>
            </a:outerShdw>
          </a:effectLst>
          <a:latin typeface="Gill Sans MT" panose="020B0502020104020203" pitchFamily="34" charset="77"/>
          <a:ea typeface="ＭＳ Ｐゴシック" pitchFamily="-112" charset="-128"/>
          <a:cs typeface="Gill Sans MT" panose="020B0502020104020203" pitchFamily="34" charset="77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5pPr>
      <a:lvl6pPr marL="487671" algn="ctr" rtl="0" fontAlgn="base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6pPr>
      <a:lvl7pPr marL="975340" algn="ctr" rtl="0" fontAlgn="base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7pPr>
      <a:lvl8pPr marL="1463011" algn="ctr" rtl="0" fontAlgn="base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8pPr>
      <a:lvl9pPr marL="1950681" algn="ctr" rtl="0" fontAlgn="base">
        <a:spcBef>
          <a:spcPct val="0"/>
        </a:spcBef>
        <a:spcAft>
          <a:spcPct val="0"/>
        </a:spcAft>
        <a:defRPr sz="5120">
          <a:solidFill>
            <a:schemeClr val="tx1"/>
          </a:solidFill>
          <a:latin typeface="Perpetua Titling MT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01407" indent="-301407" algn="l" rtl="0" eaLnBrk="0" fontAlgn="base" hangingPunct="0">
        <a:spcBef>
          <a:spcPts val="2133"/>
        </a:spcBef>
        <a:spcAft>
          <a:spcPct val="0"/>
        </a:spcAft>
        <a:buFont typeface="Calisto MT" charset="0"/>
        <a:buChar char="•"/>
        <a:defRPr sz="2560" kern="1200">
          <a:solidFill>
            <a:schemeClr val="bg1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Gill Sans MT" panose="020B0502020104020203" pitchFamily="34" charset="77"/>
        </a:defRPr>
      </a:lvl1pPr>
      <a:lvl2pPr marL="616361" indent="-314954" algn="l" rtl="0" eaLnBrk="0" fontAlgn="base" hangingPunct="0">
        <a:spcBef>
          <a:spcPts val="640"/>
        </a:spcBef>
        <a:spcAft>
          <a:spcPct val="0"/>
        </a:spcAft>
        <a:buClr>
          <a:srgbClr val="858585"/>
        </a:buClr>
        <a:buFont typeface="Calisto MT" charset="0"/>
        <a:buChar char="•"/>
        <a:defRPr sz="2347" kern="1200">
          <a:solidFill>
            <a:schemeClr val="bg1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2pPr>
      <a:lvl3pPr marL="917768" indent="-301407" algn="l" rtl="0" eaLnBrk="0" fontAlgn="base" hangingPunct="0">
        <a:spcBef>
          <a:spcPts val="640"/>
        </a:spcBef>
        <a:spcAft>
          <a:spcPct val="0"/>
        </a:spcAft>
        <a:buFont typeface="Calisto MT" charset="0"/>
        <a:buChar char="•"/>
        <a:defRPr sz="2133" kern="1200">
          <a:solidFill>
            <a:schemeClr val="bg1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3pPr>
      <a:lvl4pPr marL="1219176" indent="-301407" algn="l" rtl="0" eaLnBrk="0" fontAlgn="base" hangingPunct="0">
        <a:spcBef>
          <a:spcPts val="640"/>
        </a:spcBef>
        <a:spcAft>
          <a:spcPct val="0"/>
        </a:spcAft>
        <a:buClr>
          <a:srgbClr val="858585"/>
        </a:buClr>
        <a:buFont typeface="Calisto MT" charset="0"/>
        <a:buChar char="•"/>
        <a:defRPr kern="1200">
          <a:solidFill>
            <a:schemeClr val="bg1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4pPr>
      <a:lvl5pPr marL="1520583" indent="-301407" algn="l" rtl="0" eaLnBrk="0" fontAlgn="base" hangingPunct="0">
        <a:spcBef>
          <a:spcPts val="640"/>
        </a:spcBef>
        <a:spcAft>
          <a:spcPct val="0"/>
        </a:spcAft>
        <a:buFont typeface="Calisto MT" charset="0"/>
        <a:buChar char="•"/>
        <a:defRPr kern="1200">
          <a:solidFill>
            <a:schemeClr val="bg1"/>
          </a:solidFill>
          <a:effectLst>
            <a:outerShdw blurRad="63500" dir="2700000" algn="tl" rotWithShape="0">
              <a:schemeClr val="tx1">
                <a:alpha val="40000"/>
              </a:schemeClr>
            </a:outerShdw>
          </a:effectLst>
          <a:latin typeface="Gill Sans MT" panose="020B0502020104020203" pitchFamily="34" charset="77"/>
          <a:ea typeface="ＭＳ Ｐゴシック" pitchFamily="-112" charset="-128"/>
          <a:cs typeface="+mn-cs"/>
        </a:defRPr>
      </a:lvl5pPr>
      <a:lvl6pPr marL="2682186" indent="-243835" algn="l" defTabSz="97534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169857" indent="-243835" algn="l" defTabSz="97534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3657528" indent="-243835" algn="l" defTabSz="97534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4145197" indent="-243835" algn="l" defTabSz="97534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1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0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1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81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51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22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692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62" algn="l" defTabSz="97534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://youtu.be/9eMWG3fwiEU?t=30s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614" y="2167467"/>
            <a:ext cx="11812693" cy="7044267"/>
          </a:xfrm>
        </p:spPr>
        <p:txBody>
          <a:bodyPr>
            <a:normAutofit/>
          </a:bodyPr>
          <a:lstStyle/>
          <a:p>
            <a:pPr marL="0" indent="-419940">
              <a:buNone/>
            </a:pPr>
            <a:r>
              <a:rPr lang="en-US" dirty="0"/>
              <a:t>Project 3 – Deadline extended to 04/08 11:55pm</a:t>
            </a:r>
          </a:p>
          <a:p>
            <a:pPr marL="487672" lvl="1" indent="-487672">
              <a:buNone/>
            </a:pPr>
            <a:endParaRPr lang="en-US" dirty="0"/>
          </a:p>
          <a:p>
            <a:pPr marL="487672" lvl="1" indent="-487672">
              <a:buNone/>
            </a:pPr>
            <a:r>
              <a:rPr lang="en-US" dirty="0"/>
              <a:t>Project 4 – File System </a:t>
            </a:r>
          </a:p>
          <a:p>
            <a:pPr marL="889550" lvl="2" indent="-487672"/>
            <a:r>
              <a:rPr lang="en-US" dirty="0"/>
              <a:t>Will be due last week of April</a:t>
            </a:r>
          </a:p>
          <a:p>
            <a:pPr marL="889550" lvl="2" indent="-487672"/>
            <a:r>
              <a:rPr lang="en-US" b="1" dirty="0"/>
              <a:t>NO DEADLINE EXTENSION</a:t>
            </a:r>
          </a:p>
          <a:p>
            <a:pPr marL="487672" lvl="1" indent="-487672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Read as we go along!</a:t>
            </a:r>
          </a:p>
          <a:p>
            <a:pPr marL="877140" lvl="1" indent="-457200"/>
            <a:r>
              <a:rPr lang="en-US" dirty="0"/>
              <a:t>Chapter 36 + 37</a:t>
            </a:r>
          </a:p>
        </p:txBody>
      </p:sp>
    </p:spTree>
    <p:extLst>
      <p:ext uri="{BB962C8B-B14F-4D97-AF65-F5344CB8AC3E}">
        <p14:creationId xmlns:p14="http://schemas.microsoft.com/office/powerpoint/2010/main" val="1419607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Canonical Device</a:t>
            </a:r>
          </a:p>
        </p:txBody>
      </p:sp>
      <p:sp>
        <p:nvSpPr>
          <p:cNvPr id="159" name="Shape 159"/>
          <p:cNvSpPr/>
          <p:nvPr/>
        </p:nvSpPr>
        <p:spPr>
          <a:xfrm>
            <a:off x="3329428" y="3596554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3837428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161" name="Shape 161"/>
          <p:cNvSpPr/>
          <p:nvPr/>
        </p:nvSpPr>
        <p:spPr>
          <a:xfrm>
            <a:off x="5397144" y="3590793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162" name="Shape 162"/>
          <p:cNvSpPr/>
          <p:nvPr/>
        </p:nvSpPr>
        <p:spPr>
          <a:xfrm>
            <a:off x="7846672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63" name="Shape 163"/>
          <p:cNvSpPr/>
          <p:nvPr/>
        </p:nvSpPr>
        <p:spPr>
          <a:xfrm>
            <a:off x="247743" y="3620146"/>
            <a:ext cx="296555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sz="1800">
                <a:solidFill>
                  <a:srgbClr val="000000"/>
                </a:solidFill>
              </a:defRPr>
            </a:pPr>
            <a:r>
              <a:rPr sz="2800" dirty="0">
                <a:solidFill>
                  <a:schemeClr val="bg1"/>
                </a:solidFill>
              </a:rPr>
              <a:t>Device Registers:</a:t>
            </a:r>
          </a:p>
        </p:txBody>
      </p:sp>
      <p:sp>
        <p:nvSpPr>
          <p:cNvPr id="164" name="Shape 164"/>
          <p:cNvSpPr/>
          <p:nvPr/>
        </p:nvSpPr>
        <p:spPr>
          <a:xfrm>
            <a:off x="3922570" y="3171721"/>
            <a:ext cx="5159660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flipH="1">
            <a:off x="38320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90898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4501896" y="2618107"/>
            <a:ext cx="400100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2600"/>
                </a:solidFill>
              </a:rPr>
              <a:t>OS reads/writes to these</a:t>
            </a:r>
          </a:p>
        </p:txBody>
      </p:sp>
      <p:sp>
        <p:nvSpPr>
          <p:cNvPr id="168" name="Shape 168"/>
          <p:cNvSpPr/>
          <p:nvPr/>
        </p:nvSpPr>
        <p:spPr>
          <a:xfrm>
            <a:off x="136900" y="4890185"/>
            <a:ext cx="307639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chemeClr val="bg1"/>
                </a:solidFill>
              </a:rPr>
              <a:t>Hidden Internals:</a:t>
            </a:r>
          </a:p>
        </p:txBody>
      </p:sp>
      <p:sp>
        <p:nvSpPr>
          <p:cNvPr id="169" name="Shape 169"/>
          <p:cNvSpPr/>
          <p:nvPr/>
        </p:nvSpPr>
        <p:spPr>
          <a:xfrm>
            <a:off x="3336744" y="4406900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6102350" y="4833035"/>
            <a:ext cx="80010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???</a:t>
            </a:r>
          </a:p>
        </p:txBody>
      </p:sp>
    </p:spTree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Shape 18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 dirty="0">
                <a:solidFill>
                  <a:srgbClr val="FFFFFF"/>
                </a:solidFill>
              </a:rPr>
              <a:t>FCFS </a:t>
            </a:r>
            <a:br>
              <a:rPr lang="en-US" sz="6400" dirty="0">
                <a:solidFill>
                  <a:srgbClr val="FFFFFF"/>
                </a:solidFill>
              </a:rPr>
            </a:br>
            <a:r>
              <a:rPr sz="6400" dirty="0">
                <a:solidFill>
                  <a:srgbClr val="FFFFFF"/>
                </a:solidFill>
              </a:rPr>
              <a:t>(First-Come-First-Serve)</a:t>
            </a:r>
          </a:p>
        </p:txBody>
      </p:sp>
      <p:sp>
        <p:nvSpPr>
          <p:cNvPr id="1861" name="Shape 1861"/>
          <p:cNvSpPr>
            <a:spLocks noGrp="1"/>
          </p:cNvSpPr>
          <p:nvPr>
            <p:ph type="body" idx="4294967295"/>
          </p:nvPr>
        </p:nvSpPr>
        <p:spPr>
          <a:xfrm>
            <a:off x="639763" y="2474913"/>
            <a:ext cx="12365037" cy="6273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Assume seek+rotate = 10 ms </a:t>
            </a:r>
            <a:r>
              <a:rPr lang="en-US" sz="3800" dirty="0"/>
              <a:t>for random request</a:t>
            </a: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How long (roughly) does the below workload take?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Requests are given in </a:t>
            </a:r>
            <a:r>
              <a:rPr sz="3500" dirty="0"/>
              <a:t>sector numbers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500" dirty="0"/>
              <a:t>300001, 700001, 300002, 700002, 300003, 700003</a:t>
            </a:r>
            <a:endParaRPr lang="en-US" sz="35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500" dirty="0">
                <a:solidFill>
                  <a:schemeClr val="bg1"/>
                </a:solidFill>
              </a:rPr>
              <a:t>300001, 300002, 300003, 700001, 700002, 700003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400" dirty="0"/>
          </a:p>
        </p:txBody>
      </p:sp>
      <p:sp>
        <p:nvSpPr>
          <p:cNvPr id="2" name="Rectangle 1"/>
          <p:cNvSpPr/>
          <p:nvPr/>
        </p:nvSpPr>
        <p:spPr>
          <a:xfrm>
            <a:off x="10207007" y="5857072"/>
            <a:ext cx="15311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~60ms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55511" y="8126967"/>
            <a:ext cx="15311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~20ms</a:t>
            </a:r>
          </a:p>
        </p:txBody>
      </p:sp>
    </p:spTree>
    <p:extLst>
      <p:ext uri="{BB962C8B-B14F-4D97-AF65-F5344CB8AC3E}">
        <p14:creationId xmlns:p14="http://schemas.microsoft.com/office/powerpoint/2010/main" val="203220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Shape 1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Schedulers</a:t>
            </a:r>
          </a:p>
        </p:txBody>
      </p:sp>
      <p:grpSp>
        <p:nvGrpSpPr>
          <p:cNvPr id="1884" name="Group 1884"/>
          <p:cNvGrpSpPr/>
          <p:nvPr/>
        </p:nvGrpSpPr>
        <p:grpSpPr>
          <a:xfrm>
            <a:off x="4382923" y="5539622"/>
            <a:ext cx="3247062" cy="2636614"/>
            <a:chOff x="0" y="0"/>
            <a:chExt cx="3247061" cy="2636613"/>
          </a:xfrm>
        </p:grpSpPr>
        <p:sp>
          <p:nvSpPr>
            <p:cNvPr id="1881" name="Shape 1881"/>
            <p:cNvSpPr/>
            <p:nvPr/>
          </p:nvSpPr>
          <p:spPr>
            <a:xfrm>
              <a:off x="0" y="1623530"/>
              <a:ext cx="3247062" cy="10130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82" name="Shape 1882"/>
            <p:cNvSpPr/>
            <p:nvPr/>
          </p:nvSpPr>
          <p:spPr>
            <a:xfrm>
              <a:off x="10062" y="506541"/>
              <a:ext cx="3226937" cy="1606475"/>
            </a:xfrm>
            <a:prstGeom prst="rect">
              <a:avLst/>
            </a:pr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800" b="1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883" name="Shape 1883"/>
            <p:cNvSpPr/>
            <p:nvPr/>
          </p:nvSpPr>
          <p:spPr>
            <a:xfrm>
              <a:off x="0" y="0"/>
              <a:ext cx="3247062" cy="10130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459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885" name="Shape 1885"/>
          <p:cNvSpPr/>
          <p:nvPr/>
        </p:nvSpPr>
        <p:spPr>
          <a:xfrm>
            <a:off x="4389861" y="2909259"/>
            <a:ext cx="3233186" cy="2026827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3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800" b="1">
                <a:solidFill>
                  <a:srgbClr val="FFFFFF"/>
                </a:solidFill>
              </a:rPr>
              <a:t>OS</a:t>
            </a:r>
          </a:p>
        </p:txBody>
      </p:sp>
      <p:sp>
        <p:nvSpPr>
          <p:cNvPr id="1886" name="Shape 1886"/>
          <p:cNvSpPr/>
          <p:nvPr/>
        </p:nvSpPr>
        <p:spPr>
          <a:xfrm>
            <a:off x="5466431" y="7349329"/>
            <a:ext cx="108004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600" b="1">
                <a:solidFill>
                  <a:srgbClr val="FFFFFF"/>
                </a:solidFill>
              </a:rPr>
              <a:t>Disk</a:t>
            </a:r>
          </a:p>
        </p:txBody>
      </p:sp>
      <p:sp>
        <p:nvSpPr>
          <p:cNvPr id="1887" name="Shape 1887"/>
          <p:cNvSpPr/>
          <p:nvPr/>
        </p:nvSpPr>
        <p:spPr>
          <a:xfrm>
            <a:off x="4538275" y="4194900"/>
            <a:ext cx="2936358" cy="647701"/>
          </a:xfrm>
          <a:prstGeom prst="rect">
            <a:avLst/>
          </a:prstGeom>
          <a:solidFill>
            <a:srgbClr val="A6AAA8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3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800" b="1">
                <a:solidFill>
                  <a:srgbClr val="FFFFFF"/>
                </a:solidFill>
              </a:rPr>
              <a:t>Scheduler</a:t>
            </a:r>
          </a:p>
        </p:txBody>
      </p:sp>
      <p:sp>
        <p:nvSpPr>
          <p:cNvPr id="1888" name="Shape 1888"/>
          <p:cNvSpPr/>
          <p:nvPr/>
        </p:nvSpPr>
        <p:spPr>
          <a:xfrm>
            <a:off x="4538275" y="6643444"/>
            <a:ext cx="2936358" cy="647701"/>
          </a:xfrm>
          <a:prstGeom prst="rect">
            <a:avLst/>
          </a:prstGeom>
          <a:solidFill>
            <a:srgbClr val="A6AAA8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3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800" b="1">
                <a:solidFill>
                  <a:srgbClr val="FFFFFF"/>
                </a:solidFill>
              </a:rPr>
              <a:t>Scheduler</a:t>
            </a:r>
          </a:p>
        </p:txBody>
      </p:sp>
      <p:sp>
        <p:nvSpPr>
          <p:cNvPr id="1889" name="Shape 1889"/>
          <p:cNvSpPr/>
          <p:nvPr/>
        </p:nvSpPr>
        <p:spPr>
          <a:xfrm>
            <a:off x="8330842" y="4746342"/>
            <a:ext cx="3577903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Where should the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scheduler go?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08" name="Oval 24"/>
          <p:cNvSpPr>
            <a:spLocks noChangeArrowheads="1"/>
          </p:cNvSpPr>
          <p:nvPr/>
        </p:nvSpPr>
        <p:spPr bwMode="auto">
          <a:xfrm>
            <a:off x="3251200" y="5201920"/>
            <a:ext cx="6068907" cy="1842347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9" name="Oval 25"/>
          <p:cNvSpPr>
            <a:spLocks noChangeArrowheads="1"/>
          </p:cNvSpPr>
          <p:nvPr/>
        </p:nvSpPr>
        <p:spPr bwMode="auto">
          <a:xfrm>
            <a:off x="3576320" y="5418667"/>
            <a:ext cx="5310293" cy="1408853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0" name="Oval 26"/>
          <p:cNvSpPr>
            <a:spLocks noChangeArrowheads="1"/>
          </p:cNvSpPr>
          <p:nvPr/>
        </p:nvSpPr>
        <p:spPr bwMode="auto">
          <a:xfrm>
            <a:off x="4009813" y="5635413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1" name="Oval 27"/>
          <p:cNvSpPr>
            <a:spLocks noChangeArrowheads="1"/>
          </p:cNvSpPr>
          <p:nvPr/>
        </p:nvSpPr>
        <p:spPr bwMode="auto">
          <a:xfrm>
            <a:off x="4660054" y="5852160"/>
            <a:ext cx="3359573" cy="54186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2" name="Oval 28"/>
          <p:cNvSpPr>
            <a:spLocks noChangeArrowheads="1"/>
          </p:cNvSpPr>
          <p:nvPr/>
        </p:nvSpPr>
        <p:spPr bwMode="auto">
          <a:xfrm>
            <a:off x="5527040" y="5960533"/>
            <a:ext cx="1733973" cy="32512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2" name="Oval 18"/>
          <p:cNvSpPr>
            <a:spLocks noChangeArrowheads="1"/>
          </p:cNvSpPr>
          <p:nvPr/>
        </p:nvSpPr>
        <p:spPr bwMode="auto">
          <a:xfrm>
            <a:off x="3251200" y="4334933"/>
            <a:ext cx="6068907" cy="184234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3" name="Oval 19"/>
          <p:cNvSpPr>
            <a:spLocks noChangeArrowheads="1"/>
          </p:cNvSpPr>
          <p:nvPr/>
        </p:nvSpPr>
        <p:spPr bwMode="auto">
          <a:xfrm>
            <a:off x="3576320" y="4551680"/>
            <a:ext cx="5310293" cy="140885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4" name="Oval 20"/>
          <p:cNvSpPr>
            <a:spLocks noChangeArrowheads="1"/>
          </p:cNvSpPr>
          <p:nvPr/>
        </p:nvSpPr>
        <p:spPr bwMode="auto">
          <a:xfrm>
            <a:off x="4009813" y="4768427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5" name="Oval 21"/>
          <p:cNvSpPr>
            <a:spLocks noChangeArrowheads="1"/>
          </p:cNvSpPr>
          <p:nvPr/>
        </p:nvSpPr>
        <p:spPr bwMode="auto">
          <a:xfrm>
            <a:off x="4660054" y="4985173"/>
            <a:ext cx="3359573" cy="54186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6" name="Oval 22"/>
          <p:cNvSpPr>
            <a:spLocks noChangeArrowheads="1"/>
          </p:cNvSpPr>
          <p:nvPr/>
        </p:nvSpPr>
        <p:spPr bwMode="auto">
          <a:xfrm>
            <a:off x="5527040" y="5093547"/>
            <a:ext cx="1733973" cy="32512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6" name="Oval 12"/>
          <p:cNvSpPr>
            <a:spLocks noChangeArrowheads="1"/>
          </p:cNvSpPr>
          <p:nvPr/>
        </p:nvSpPr>
        <p:spPr bwMode="auto">
          <a:xfrm>
            <a:off x="3359573" y="3467947"/>
            <a:ext cx="6068907" cy="184234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7" name="Oval 13"/>
          <p:cNvSpPr>
            <a:spLocks noChangeArrowheads="1"/>
          </p:cNvSpPr>
          <p:nvPr/>
        </p:nvSpPr>
        <p:spPr bwMode="auto">
          <a:xfrm>
            <a:off x="3684694" y="3684694"/>
            <a:ext cx="5310293" cy="1408853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8" name="Oval 14"/>
          <p:cNvSpPr>
            <a:spLocks noChangeArrowheads="1"/>
          </p:cNvSpPr>
          <p:nvPr/>
        </p:nvSpPr>
        <p:spPr bwMode="auto">
          <a:xfrm>
            <a:off x="4118187" y="3901440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9" name="Oval 15"/>
          <p:cNvSpPr>
            <a:spLocks noChangeArrowheads="1"/>
          </p:cNvSpPr>
          <p:nvPr/>
        </p:nvSpPr>
        <p:spPr bwMode="auto">
          <a:xfrm>
            <a:off x="4768427" y="4118187"/>
            <a:ext cx="3359573" cy="54186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Disk Terminology</a:t>
            </a:r>
          </a:p>
        </p:txBody>
      </p:sp>
      <p:grpSp>
        <p:nvGrpSpPr>
          <p:cNvPr id="349247" name="Group 63"/>
          <p:cNvGrpSpPr>
            <a:grpSpLocks/>
          </p:cNvGrpSpPr>
          <p:nvPr/>
        </p:nvGrpSpPr>
        <p:grpSpPr bwMode="auto">
          <a:xfrm>
            <a:off x="3359573" y="2059093"/>
            <a:ext cx="6068907" cy="2492587"/>
            <a:chOff x="1488" y="912"/>
            <a:chExt cx="2688" cy="1104"/>
          </a:xfrm>
        </p:grpSpPr>
        <p:sp>
          <p:nvSpPr>
            <p:cNvPr id="349200" name="Oval 16"/>
            <p:cNvSpPr>
              <a:spLocks noChangeArrowheads="1"/>
            </p:cNvSpPr>
            <p:nvPr/>
          </p:nvSpPr>
          <p:spPr bwMode="auto">
            <a:xfrm>
              <a:off x="2496" y="1872"/>
              <a:ext cx="768" cy="14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89" name="Oval 5"/>
            <p:cNvSpPr>
              <a:spLocks noChangeArrowheads="1"/>
            </p:cNvSpPr>
            <p:nvPr/>
          </p:nvSpPr>
          <p:spPr bwMode="auto">
            <a:xfrm>
              <a:off x="1488" y="1200"/>
              <a:ext cx="2688" cy="81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0" name="Oval 6"/>
            <p:cNvSpPr>
              <a:spLocks noChangeArrowheads="1"/>
            </p:cNvSpPr>
            <p:nvPr/>
          </p:nvSpPr>
          <p:spPr bwMode="auto">
            <a:xfrm>
              <a:off x="1632" y="1296"/>
              <a:ext cx="2352" cy="62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1" name="Oval 7"/>
            <p:cNvSpPr>
              <a:spLocks noChangeArrowheads="1"/>
            </p:cNvSpPr>
            <p:nvPr/>
          </p:nvSpPr>
          <p:spPr bwMode="auto">
            <a:xfrm>
              <a:off x="1824" y="1392"/>
              <a:ext cx="1968" cy="432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2" name="Oval 8"/>
            <p:cNvSpPr>
              <a:spLocks noChangeArrowheads="1"/>
            </p:cNvSpPr>
            <p:nvPr/>
          </p:nvSpPr>
          <p:spPr bwMode="auto">
            <a:xfrm>
              <a:off x="2112" y="1488"/>
              <a:ext cx="1488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3" name="Oval 9"/>
            <p:cNvSpPr>
              <a:spLocks noChangeArrowheads="1"/>
            </p:cNvSpPr>
            <p:nvPr/>
          </p:nvSpPr>
          <p:spPr bwMode="auto">
            <a:xfrm>
              <a:off x="2496" y="1536"/>
              <a:ext cx="768" cy="14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13" name="Line 29"/>
            <p:cNvSpPr>
              <a:spLocks noChangeShapeType="1"/>
            </p:cNvSpPr>
            <p:nvPr/>
          </p:nvSpPr>
          <p:spPr bwMode="auto">
            <a:xfrm>
              <a:off x="2880" y="912"/>
              <a:ext cx="0" cy="72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sp>
        <p:nvSpPr>
          <p:cNvPr id="349214" name="Line 30"/>
          <p:cNvSpPr>
            <a:spLocks noChangeShapeType="1"/>
          </p:cNvSpPr>
          <p:nvPr/>
        </p:nvSpPr>
        <p:spPr bwMode="auto">
          <a:xfrm>
            <a:off x="6394027" y="7044267"/>
            <a:ext cx="0" cy="866987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grpSp>
        <p:nvGrpSpPr>
          <p:cNvPr id="349222" name="Group 38"/>
          <p:cNvGrpSpPr>
            <a:grpSpLocks/>
          </p:cNvGrpSpPr>
          <p:nvPr/>
        </p:nvGrpSpPr>
        <p:grpSpPr bwMode="auto">
          <a:xfrm>
            <a:off x="325120" y="2926080"/>
            <a:ext cx="3142827" cy="866987"/>
            <a:chOff x="144" y="1296"/>
            <a:chExt cx="1392" cy="528"/>
          </a:xfrm>
        </p:grpSpPr>
        <p:sp>
          <p:nvSpPr>
            <p:cNvPr id="349215" name="Rectangle 31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0" name="AutoShape 36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1" name="AutoShape 37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23" name="Group 39"/>
          <p:cNvGrpSpPr>
            <a:grpSpLocks/>
          </p:cNvGrpSpPr>
          <p:nvPr/>
        </p:nvGrpSpPr>
        <p:grpSpPr bwMode="auto">
          <a:xfrm>
            <a:off x="325120" y="4009813"/>
            <a:ext cx="3142827" cy="866987"/>
            <a:chOff x="144" y="1296"/>
            <a:chExt cx="1392" cy="528"/>
          </a:xfrm>
        </p:grpSpPr>
        <p:sp>
          <p:nvSpPr>
            <p:cNvPr id="349224" name="Rectangle 40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5" name="AutoShape 41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6" name="AutoShape 42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27" name="Group 43"/>
          <p:cNvGrpSpPr>
            <a:grpSpLocks/>
          </p:cNvGrpSpPr>
          <p:nvPr/>
        </p:nvGrpSpPr>
        <p:grpSpPr bwMode="auto">
          <a:xfrm>
            <a:off x="325120" y="4985173"/>
            <a:ext cx="3142827" cy="866987"/>
            <a:chOff x="144" y="1296"/>
            <a:chExt cx="1392" cy="528"/>
          </a:xfrm>
        </p:grpSpPr>
        <p:sp>
          <p:nvSpPr>
            <p:cNvPr id="349228" name="Rectangle 44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9" name="AutoShape 45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0" name="AutoShape 46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31" name="Group 47"/>
          <p:cNvGrpSpPr>
            <a:grpSpLocks/>
          </p:cNvGrpSpPr>
          <p:nvPr/>
        </p:nvGrpSpPr>
        <p:grpSpPr bwMode="auto">
          <a:xfrm>
            <a:off x="325120" y="5960533"/>
            <a:ext cx="3142827" cy="866987"/>
            <a:chOff x="144" y="1296"/>
            <a:chExt cx="1392" cy="528"/>
          </a:xfrm>
        </p:grpSpPr>
        <p:sp>
          <p:nvSpPr>
            <p:cNvPr id="349232" name="Rectangle 48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3" name="AutoShape 49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4" name="AutoShape 50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sp>
        <p:nvSpPr>
          <p:cNvPr id="349235" name="Text Box 51"/>
          <p:cNvSpPr txBox="1">
            <a:spLocks noChangeArrowheads="1"/>
          </p:cNvSpPr>
          <p:nvPr/>
        </p:nvSpPr>
        <p:spPr bwMode="auto">
          <a:xfrm>
            <a:off x="6542741" y="1842347"/>
            <a:ext cx="128753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spindle</a:t>
            </a:r>
          </a:p>
        </p:txBody>
      </p:sp>
      <p:sp>
        <p:nvSpPr>
          <p:cNvPr id="349236" name="Text Box 52"/>
          <p:cNvSpPr txBox="1">
            <a:spLocks noChangeArrowheads="1"/>
          </p:cNvSpPr>
          <p:nvPr/>
        </p:nvSpPr>
        <p:spPr bwMode="auto">
          <a:xfrm>
            <a:off x="9968580" y="2722881"/>
            <a:ext cx="117532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platter</a:t>
            </a:r>
          </a:p>
        </p:txBody>
      </p:sp>
      <p:sp>
        <p:nvSpPr>
          <p:cNvPr id="349237" name="Text Box 53"/>
          <p:cNvSpPr txBox="1">
            <a:spLocks noChangeArrowheads="1"/>
          </p:cNvSpPr>
          <p:nvPr/>
        </p:nvSpPr>
        <p:spPr bwMode="auto">
          <a:xfrm>
            <a:off x="10158866" y="4240107"/>
            <a:ext cx="1277914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surface</a:t>
            </a:r>
          </a:p>
        </p:txBody>
      </p:sp>
      <p:sp>
        <p:nvSpPr>
          <p:cNvPr id="349238" name="Text Box 54"/>
          <p:cNvSpPr txBox="1">
            <a:spLocks noChangeArrowheads="1"/>
          </p:cNvSpPr>
          <p:nvPr/>
        </p:nvSpPr>
        <p:spPr bwMode="auto">
          <a:xfrm>
            <a:off x="8116050" y="6827521"/>
            <a:ext cx="954107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rgbClr val="FF00FF"/>
                </a:solidFill>
              </a:rPr>
              <a:t>track</a:t>
            </a:r>
            <a:endParaRPr lang="en-US" altLang="en-US" sz="2844"/>
          </a:p>
        </p:txBody>
      </p:sp>
      <p:sp>
        <p:nvSpPr>
          <p:cNvPr id="349239" name="Text Box 55"/>
          <p:cNvSpPr txBox="1">
            <a:spLocks noChangeArrowheads="1"/>
          </p:cNvSpPr>
          <p:nvPr/>
        </p:nvSpPr>
        <p:spPr bwMode="auto">
          <a:xfrm>
            <a:off x="3961087" y="7044267"/>
            <a:ext cx="143180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chemeClr val="bg2"/>
                </a:solidFill>
              </a:rPr>
              <a:t>cylinder</a:t>
            </a:r>
          </a:p>
        </p:txBody>
      </p:sp>
      <p:sp>
        <p:nvSpPr>
          <p:cNvPr id="349241" name="Text Box 57"/>
          <p:cNvSpPr txBox="1">
            <a:spLocks noChangeArrowheads="1"/>
          </p:cNvSpPr>
          <p:nvPr/>
        </p:nvSpPr>
        <p:spPr bwMode="auto">
          <a:xfrm>
            <a:off x="9524035" y="5093547"/>
            <a:ext cx="1093569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chemeClr val="hlink"/>
                </a:solidFill>
              </a:rPr>
              <a:t>sector</a:t>
            </a:r>
          </a:p>
        </p:txBody>
      </p:sp>
      <p:sp>
        <p:nvSpPr>
          <p:cNvPr id="349242" name="Text Box 58"/>
          <p:cNvSpPr txBox="1">
            <a:spLocks noChangeArrowheads="1"/>
          </p:cNvSpPr>
          <p:nvPr/>
        </p:nvSpPr>
        <p:spPr bwMode="auto">
          <a:xfrm>
            <a:off x="679785" y="2275841"/>
            <a:ext cx="2677336" cy="53001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read/write head</a:t>
            </a:r>
          </a:p>
        </p:txBody>
      </p:sp>
      <p:sp>
        <p:nvSpPr>
          <p:cNvPr id="349243" name="Freeform 59"/>
          <p:cNvSpPr>
            <a:spLocks/>
          </p:cNvSpPr>
          <p:nvPr/>
        </p:nvSpPr>
        <p:spPr bwMode="auto">
          <a:xfrm>
            <a:off x="9428480" y="3142827"/>
            <a:ext cx="866987" cy="325120"/>
          </a:xfrm>
          <a:custGeom>
            <a:avLst/>
            <a:gdLst>
              <a:gd name="T0" fmla="*/ 384 w 384"/>
              <a:gd name="T1" fmla="*/ 0 h 144"/>
              <a:gd name="T2" fmla="*/ 0 w 384"/>
              <a:gd name="T3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84" h="144">
                <a:moveTo>
                  <a:pt x="384" y="0"/>
                </a:moveTo>
                <a:cubicBezTo>
                  <a:pt x="224" y="60"/>
                  <a:pt x="64" y="120"/>
                  <a:pt x="0" y="144"/>
                </a:cubicBezTo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44" name="Freeform 60"/>
          <p:cNvSpPr>
            <a:spLocks/>
          </p:cNvSpPr>
          <p:nvPr/>
        </p:nvSpPr>
        <p:spPr bwMode="auto">
          <a:xfrm>
            <a:off x="8994987" y="3991751"/>
            <a:ext cx="1625600" cy="451556"/>
          </a:xfrm>
          <a:custGeom>
            <a:avLst/>
            <a:gdLst>
              <a:gd name="T0" fmla="*/ 720 w 720"/>
              <a:gd name="T1" fmla="*/ 200 h 200"/>
              <a:gd name="T2" fmla="*/ 624 w 720"/>
              <a:gd name="T3" fmla="*/ 56 h 200"/>
              <a:gd name="T4" fmla="*/ 480 w 720"/>
              <a:gd name="T5" fmla="*/ 8 h 200"/>
              <a:gd name="T6" fmla="*/ 288 w 720"/>
              <a:gd name="T7" fmla="*/ 8 h 200"/>
              <a:gd name="T8" fmla="*/ 96 w 720"/>
              <a:gd name="T9" fmla="*/ 56 h 200"/>
              <a:gd name="T10" fmla="*/ 0 w 720"/>
              <a:gd name="T11" fmla="*/ 15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200">
                <a:moveTo>
                  <a:pt x="720" y="200"/>
                </a:moveTo>
                <a:cubicBezTo>
                  <a:pt x="692" y="144"/>
                  <a:pt x="664" y="88"/>
                  <a:pt x="624" y="56"/>
                </a:cubicBezTo>
                <a:cubicBezTo>
                  <a:pt x="584" y="24"/>
                  <a:pt x="536" y="16"/>
                  <a:pt x="480" y="8"/>
                </a:cubicBezTo>
                <a:cubicBezTo>
                  <a:pt x="424" y="0"/>
                  <a:pt x="352" y="0"/>
                  <a:pt x="288" y="8"/>
                </a:cubicBezTo>
                <a:cubicBezTo>
                  <a:pt x="224" y="16"/>
                  <a:pt x="144" y="32"/>
                  <a:pt x="96" y="56"/>
                </a:cubicBezTo>
                <a:cubicBezTo>
                  <a:pt x="48" y="80"/>
                  <a:pt x="16" y="136"/>
                  <a:pt x="0" y="152"/>
                </a:cubicBezTo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45" name="Rectangle 61"/>
          <p:cNvSpPr>
            <a:spLocks noChangeArrowheads="1"/>
          </p:cNvSpPr>
          <p:nvPr/>
        </p:nvSpPr>
        <p:spPr bwMode="auto">
          <a:xfrm>
            <a:off x="8886614" y="5201920"/>
            <a:ext cx="433493" cy="216747"/>
          </a:xfrm>
          <a:prstGeom prst="rect">
            <a:avLst/>
          </a:prstGeom>
          <a:solidFill>
            <a:schemeClr val="hlink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</p:spTree>
    <p:extLst>
      <p:ext uri="{BB962C8B-B14F-4D97-AF65-F5344CB8AC3E}">
        <p14:creationId xmlns:p14="http://schemas.microsoft.com/office/powerpoint/2010/main" val="330902604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Shape 18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3887">
              <a:defRPr sz="51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119" dirty="0">
                <a:solidFill>
                  <a:srgbClr val="FFFFFF"/>
                </a:solidFill>
              </a:rPr>
              <a:t>SPTF (Shortest Positioning Time First)</a:t>
            </a:r>
          </a:p>
        </p:txBody>
      </p:sp>
      <p:sp>
        <p:nvSpPr>
          <p:cNvPr id="1892" name="Shape 1892"/>
          <p:cNvSpPr>
            <a:spLocks noGrp="1"/>
          </p:cNvSpPr>
          <p:nvPr>
            <p:ph type="body" idx="4294967295"/>
          </p:nvPr>
        </p:nvSpPr>
        <p:spPr>
          <a:xfrm>
            <a:off x="0" y="2174875"/>
            <a:ext cx="12120563" cy="738981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Strategy</a:t>
            </a:r>
            <a:r>
              <a:rPr sz="3800" dirty="0"/>
              <a:t>: always choose request that </a:t>
            </a:r>
            <a:r>
              <a:rPr lang="en-US" sz="3800" dirty="0"/>
              <a:t>requires </a:t>
            </a:r>
            <a:r>
              <a:rPr sz="3800" dirty="0"/>
              <a:t>least </a:t>
            </a:r>
            <a:r>
              <a:rPr lang="en-US" sz="3800" dirty="0"/>
              <a:t>positioning </a:t>
            </a:r>
            <a:r>
              <a:rPr sz="3800" dirty="0"/>
              <a:t>time </a:t>
            </a:r>
            <a:r>
              <a:rPr lang="en-US" sz="3800" dirty="0"/>
              <a:t>(time </a:t>
            </a:r>
            <a:r>
              <a:rPr sz="3800" dirty="0"/>
              <a:t>for seeking and rotating</a:t>
            </a:r>
            <a:r>
              <a:rPr lang="en-US" sz="3800" dirty="0"/>
              <a:t>)</a:t>
            </a:r>
          </a:p>
          <a:p>
            <a:pPr marL="877140" lvl="1" indent="-457200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Greedy algorithm (just looks for best NEXT decision)</a:t>
            </a:r>
            <a:endParaRPr sz="3800" dirty="0"/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How to implement in </a:t>
            </a:r>
            <a:r>
              <a:rPr lang="en-US" sz="3800" b="1" dirty="0"/>
              <a:t>disk</a:t>
            </a:r>
            <a:r>
              <a:rPr lang="en-US" sz="3800" dirty="0"/>
              <a:t>?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How to implement in </a:t>
            </a:r>
            <a:r>
              <a:rPr sz="3800" b="1" dirty="0"/>
              <a:t>OS</a:t>
            </a:r>
            <a:r>
              <a:rPr sz="3800" dirty="0"/>
              <a:t>?</a:t>
            </a: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	Use Shortest Seek Time First (SSTF) instead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Disadvantages?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	Easy for far away requests to </a:t>
            </a:r>
            <a:r>
              <a:rPr lang="en-US" sz="3800" b="1" dirty="0"/>
              <a:t>starve</a:t>
            </a:r>
            <a:endParaRPr sz="3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2" grpId="0" uiExpand="1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Shape 18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SCAN</a:t>
            </a:r>
          </a:p>
        </p:txBody>
      </p:sp>
      <p:sp>
        <p:nvSpPr>
          <p:cNvPr id="1898" name="Shape 1898"/>
          <p:cNvSpPr>
            <a:spLocks noGrp="1"/>
          </p:cNvSpPr>
          <p:nvPr>
            <p:ph type="body" idx="4294967295"/>
          </p:nvPr>
        </p:nvSpPr>
        <p:spPr>
          <a:xfrm>
            <a:off x="481013" y="2165350"/>
            <a:ext cx="12523787" cy="72263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Elevator Algorithm: </a:t>
            </a:r>
          </a:p>
          <a:p>
            <a:pPr marL="877140" lvl="1" indent="-457200">
              <a:defRPr sz="1800">
                <a:solidFill>
                  <a:srgbClr val="000000"/>
                </a:solidFill>
              </a:defRPr>
            </a:pPr>
            <a:r>
              <a:rPr sz="3500" dirty="0"/>
              <a:t>Sweep back and forth, from one end of disk </a:t>
            </a:r>
            <a:r>
              <a:rPr lang="en-US" sz="3500" dirty="0"/>
              <a:t>to </a:t>
            </a:r>
            <a:r>
              <a:rPr sz="3500" dirty="0"/>
              <a:t>other, serving requests as </a:t>
            </a:r>
            <a:r>
              <a:rPr lang="en-US" sz="3500" dirty="0"/>
              <a:t>pass that cylinder</a:t>
            </a:r>
          </a:p>
          <a:p>
            <a:pPr marL="991440" lvl="1" indent="-571500"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Sorts by cylinder number; ignores rotation delays</a:t>
            </a: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Pros/Cons?</a:t>
            </a: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Better: C-SCAN (circular scan)</a:t>
            </a:r>
          </a:p>
          <a:p>
            <a:pPr marL="877140" lvl="1" indent="-457200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Only sweep in one direction</a:t>
            </a: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8" grpId="0" uiExpand="1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Shape 19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 dirty="0">
                <a:solidFill>
                  <a:srgbClr val="FFFFFF"/>
                </a:solidFill>
              </a:rPr>
              <a:t>What happens? </a:t>
            </a:r>
          </a:p>
        </p:txBody>
      </p:sp>
      <p:sp>
        <p:nvSpPr>
          <p:cNvPr id="1904" name="Shape 1904"/>
          <p:cNvSpPr>
            <a:spLocks noGrp="1"/>
          </p:cNvSpPr>
          <p:nvPr>
            <p:ph type="body" idx="4294967295"/>
          </p:nvPr>
        </p:nvSpPr>
        <p:spPr>
          <a:xfrm>
            <a:off x="0" y="3351213"/>
            <a:ext cx="11099800" cy="621188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void reader(int fd) {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char buf[1024];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int rv;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while((rv = </a:t>
            </a:r>
            <a:r>
              <a:rPr sz="3000" b="1" dirty="0">
                <a:latin typeface="Menlo"/>
                <a:ea typeface="Menlo"/>
                <a:cs typeface="Menlo"/>
                <a:sym typeface="Menlo"/>
              </a:rPr>
              <a:t>read</a:t>
            </a:r>
            <a:r>
              <a:rPr sz="3000" dirty="0">
                <a:latin typeface="Menlo"/>
                <a:ea typeface="Menlo"/>
                <a:cs typeface="Menlo"/>
                <a:sym typeface="Menlo"/>
              </a:rPr>
              <a:t>(buf)) != 0) {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	assert(rv);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	// takes short time, e.g., 1ms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	process(buf, rv);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}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}</a:t>
            </a:r>
          </a:p>
        </p:txBody>
      </p:sp>
      <p:sp>
        <p:nvSpPr>
          <p:cNvPr id="1905" name="Shape 1905"/>
          <p:cNvSpPr/>
          <p:nvPr/>
        </p:nvSpPr>
        <p:spPr>
          <a:xfrm>
            <a:off x="619933" y="2304248"/>
            <a:ext cx="1054936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2"/>
                </a:solidFill>
              </a:rPr>
              <a:t>Assume 2 processes</a:t>
            </a:r>
            <a:r>
              <a:rPr lang="en-US" sz="3600" dirty="0">
                <a:solidFill>
                  <a:schemeClr val="bg2"/>
                </a:solidFill>
              </a:rPr>
              <a:t> each calling read() with </a:t>
            </a:r>
            <a:r>
              <a:rPr sz="3600" dirty="0">
                <a:solidFill>
                  <a:schemeClr val="bg2"/>
                </a:solidFill>
              </a:rPr>
              <a:t>C-SCAN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Shape 1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Work Conservation</a:t>
            </a:r>
          </a:p>
        </p:txBody>
      </p:sp>
      <p:sp>
        <p:nvSpPr>
          <p:cNvPr id="1908" name="Shape 1908"/>
          <p:cNvSpPr>
            <a:spLocks noGrp="1"/>
          </p:cNvSpPr>
          <p:nvPr>
            <p:ph type="body" idx="4294967295"/>
          </p:nvPr>
        </p:nvSpPr>
        <p:spPr>
          <a:xfrm>
            <a:off x="993775" y="2222500"/>
            <a:ext cx="12011025" cy="69532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/>
              <a:t>Work conserving schedulers </a:t>
            </a:r>
            <a:r>
              <a:rPr sz="3800" dirty="0"/>
              <a:t>always try to do </a:t>
            </a:r>
            <a:r>
              <a:rPr lang="en-US" sz="3800" dirty="0"/>
              <a:t>work </a:t>
            </a:r>
            <a:r>
              <a:rPr sz="3800" dirty="0"/>
              <a:t>if there’s </a:t>
            </a:r>
            <a:r>
              <a:rPr lang="en-US" sz="3800" dirty="0"/>
              <a:t>work</a:t>
            </a:r>
            <a:r>
              <a:rPr sz="3800" dirty="0"/>
              <a:t> to be done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Sometimes, it’s better to wait instead if </a:t>
            </a:r>
            <a:r>
              <a:rPr lang="en-US" sz="3800" dirty="0"/>
              <a:t>system</a:t>
            </a:r>
            <a:r>
              <a:rPr sz="3800" dirty="0"/>
              <a:t> </a:t>
            </a:r>
            <a:r>
              <a:rPr sz="3800" b="1" dirty="0"/>
              <a:t>anticipate</a:t>
            </a:r>
            <a:r>
              <a:rPr lang="en-US" sz="3800" b="1" dirty="0"/>
              <a:t>s</a:t>
            </a:r>
            <a:r>
              <a:rPr sz="3800" b="1" dirty="0"/>
              <a:t> </a:t>
            </a:r>
            <a:r>
              <a:rPr sz="3800" dirty="0"/>
              <a:t>another request will </a:t>
            </a:r>
            <a:r>
              <a:rPr lang="en-US" sz="3800" dirty="0"/>
              <a:t>arrive</a:t>
            </a: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Such </a:t>
            </a:r>
            <a:r>
              <a:rPr sz="3800" b="1" dirty="0"/>
              <a:t>non-work-conserving schedulers </a:t>
            </a:r>
            <a:r>
              <a:rPr sz="3800" dirty="0"/>
              <a:t>are called </a:t>
            </a:r>
            <a:r>
              <a:rPr sz="3800" b="1" dirty="0"/>
              <a:t>anticipatory</a:t>
            </a:r>
            <a:r>
              <a:rPr sz="3800" dirty="0"/>
              <a:t> schedulers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Shape 1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CFQ (Linux Default)</a:t>
            </a:r>
          </a:p>
        </p:txBody>
      </p:sp>
      <p:sp>
        <p:nvSpPr>
          <p:cNvPr id="1911" name="Shape 1911"/>
          <p:cNvSpPr>
            <a:spLocks noGrp="1"/>
          </p:cNvSpPr>
          <p:nvPr>
            <p:ph type="body" idx="4294967295"/>
          </p:nvPr>
        </p:nvSpPr>
        <p:spPr>
          <a:xfrm>
            <a:off x="0" y="2282825"/>
            <a:ext cx="11099800" cy="71866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 defTabSz="508254">
              <a:buNone/>
              <a:defRPr sz="1800">
                <a:solidFill>
                  <a:srgbClr val="000000"/>
                </a:solidFill>
              </a:defRPr>
            </a:pPr>
            <a:r>
              <a:rPr sz="3306" dirty="0"/>
              <a:t>Completely Fair Queueing</a:t>
            </a:r>
          </a:p>
          <a:p>
            <a:pPr marL="877140" lvl="1" indent="-457200" defTabSz="508254">
              <a:defRPr sz="1800">
                <a:solidFill>
                  <a:srgbClr val="000000"/>
                </a:solidFill>
              </a:defRPr>
            </a:pPr>
            <a:r>
              <a:rPr sz="3006" dirty="0"/>
              <a:t>Queue for each process</a:t>
            </a:r>
          </a:p>
          <a:p>
            <a:pPr marL="877140" lvl="1" indent="-457200" defTabSz="508254">
              <a:defRPr sz="1800">
                <a:solidFill>
                  <a:srgbClr val="000000"/>
                </a:solidFill>
              </a:defRPr>
            </a:pPr>
            <a:r>
              <a:rPr lang="en-US" sz="3006" dirty="0"/>
              <a:t>W</a:t>
            </a:r>
            <a:r>
              <a:rPr sz="3006" dirty="0"/>
              <a:t>eighted round-robin between queues, with slice time proportional to priority</a:t>
            </a:r>
            <a:endParaRPr lang="en-US" sz="3006" dirty="0"/>
          </a:p>
          <a:p>
            <a:pPr marL="877140" lvl="1" indent="-457200" defTabSz="508254">
              <a:defRPr sz="1800">
                <a:solidFill>
                  <a:srgbClr val="000000"/>
                </a:solidFill>
              </a:defRPr>
            </a:pPr>
            <a:r>
              <a:rPr lang="en-US" sz="3200" dirty="0"/>
              <a:t>Yield slice only if idle for a given time (anticipation)</a:t>
            </a:r>
          </a:p>
          <a:p>
            <a:pPr marL="877140" lvl="1" indent="-457200" defTabSz="508254">
              <a:defRPr sz="1800">
                <a:solidFill>
                  <a:srgbClr val="000000"/>
                </a:solidFill>
              </a:defRPr>
            </a:pPr>
            <a:endParaRPr sz="3006" dirty="0"/>
          </a:p>
          <a:p>
            <a:pPr marL="0" lvl="0" indent="0" defTabSz="508254">
              <a:buNone/>
              <a:defRPr sz="1800">
                <a:solidFill>
                  <a:srgbClr val="000000"/>
                </a:solidFill>
              </a:defRPr>
            </a:pPr>
            <a:endParaRPr sz="3306" dirty="0"/>
          </a:p>
          <a:p>
            <a:pPr marL="0" lvl="0" indent="0" defTabSz="508254">
              <a:buNone/>
              <a:defRPr sz="1800">
                <a:solidFill>
                  <a:srgbClr val="000000"/>
                </a:solidFill>
              </a:defRPr>
            </a:pPr>
            <a:r>
              <a:rPr sz="3306" dirty="0"/>
              <a:t>Optimize order within queue</a:t>
            </a:r>
          </a:p>
          <a:p>
            <a:pPr marL="0" lvl="0" indent="0" defTabSz="508254">
              <a:buNone/>
              <a:defRPr sz="1800">
                <a:solidFill>
                  <a:srgbClr val="000000"/>
                </a:solidFill>
              </a:defRPr>
            </a:pPr>
            <a:endParaRPr sz="3306" dirty="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Shape 1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80" dirty="0">
                <a:solidFill>
                  <a:srgbClr val="FFFFFF"/>
                </a:solidFill>
              </a:rPr>
              <a:t>I/O Device </a:t>
            </a:r>
            <a:r>
              <a:rPr sz="6480" dirty="0">
                <a:solidFill>
                  <a:srgbClr val="FFFFFF"/>
                </a:solidFill>
              </a:rPr>
              <a:t>Summary</a:t>
            </a:r>
          </a:p>
        </p:txBody>
      </p:sp>
      <p:sp>
        <p:nvSpPr>
          <p:cNvPr id="1914" name="Shape 1914"/>
          <p:cNvSpPr>
            <a:spLocks noGrp="1"/>
          </p:cNvSpPr>
          <p:nvPr>
            <p:ph type="body" idx="4294967295"/>
          </p:nvPr>
        </p:nvSpPr>
        <p:spPr>
          <a:xfrm>
            <a:off x="0" y="2203450"/>
            <a:ext cx="11995150" cy="706437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Overlap I/O and CPU whenever possible!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 - use interrupts, DMA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Storage devices provide common block interface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On a disk: </a:t>
            </a:r>
            <a:r>
              <a:rPr sz="3800" dirty="0"/>
              <a:t>Never do random I/O unless you must!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 - e.g., Quicksort is a terrible algorithm on disk</a:t>
            </a: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Spend time to schedule on slow, </a:t>
            </a:r>
            <a:r>
              <a:rPr lang="en-US" sz="3800" dirty="0" err="1"/>
              <a:t>stateful</a:t>
            </a:r>
            <a:r>
              <a:rPr lang="en-US" sz="3800" dirty="0"/>
              <a:t> devices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Canonical Device</a:t>
            </a:r>
          </a:p>
        </p:txBody>
      </p:sp>
      <p:sp>
        <p:nvSpPr>
          <p:cNvPr id="173" name="Shape 173"/>
          <p:cNvSpPr/>
          <p:nvPr/>
        </p:nvSpPr>
        <p:spPr>
          <a:xfrm>
            <a:off x="3329428" y="3596554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3837428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175" name="Shape 175"/>
          <p:cNvSpPr/>
          <p:nvPr/>
        </p:nvSpPr>
        <p:spPr>
          <a:xfrm>
            <a:off x="5397144" y="3590793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176" name="Shape 176"/>
          <p:cNvSpPr/>
          <p:nvPr/>
        </p:nvSpPr>
        <p:spPr>
          <a:xfrm>
            <a:off x="7846672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77" name="Shape 177"/>
          <p:cNvSpPr/>
          <p:nvPr/>
        </p:nvSpPr>
        <p:spPr>
          <a:xfrm>
            <a:off x="247743" y="3620146"/>
            <a:ext cx="296555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chemeClr val="bg1"/>
                </a:solidFill>
              </a:rPr>
              <a:t>Device Registers:</a:t>
            </a:r>
          </a:p>
        </p:txBody>
      </p:sp>
      <p:sp>
        <p:nvSpPr>
          <p:cNvPr id="178" name="Shape 178"/>
          <p:cNvSpPr/>
          <p:nvPr/>
        </p:nvSpPr>
        <p:spPr>
          <a:xfrm>
            <a:off x="3922570" y="3171721"/>
            <a:ext cx="5159660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9" name="Shape 179"/>
          <p:cNvSpPr/>
          <p:nvPr/>
        </p:nvSpPr>
        <p:spPr>
          <a:xfrm flipH="1">
            <a:off x="38320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90898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4501896" y="2618107"/>
            <a:ext cx="400100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2600"/>
                </a:solidFill>
              </a:rPr>
              <a:t>OS reads/writes to these</a:t>
            </a:r>
          </a:p>
        </p:txBody>
      </p:sp>
      <p:sp>
        <p:nvSpPr>
          <p:cNvPr id="182" name="Shape 182"/>
          <p:cNvSpPr/>
          <p:nvPr/>
        </p:nvSpPr>
        <p:spPr>
          <a:xfrm>
            <a:off x="136900" y="4890185"/>
            <a:ext cx="307639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sz="1800">
                <a:solidFill>
                  <a:srgbClr val="000000"/>
                </a:solidFill>
              </a:defRPr>
            </a:pPr>
            <a:r>
              <a:rPr sz="2800" dirty="0">
                <a:solidFill>
                  <a:schemeClr val="bg1"/>
                </a:solidFill>
              </a:rPr>
              <a:t>Hidden Internals:</a:t>
            </a:r>
          </a:p>
        </p:txBody>
      </p:sp>
      <p:sp>
        <p:nvSpPr>
          <p:cNvPr id="183" name="Shape 183"/>
          <p:cNvSpPr/>
          <p:nvPr/>
        </p:nvSpPr>
        <p:spPr>
          <a:xfrm>
            <a:off x="3336744" y="4406900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3856066" y="4534585"/>
            <a:ext cx="465922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Microcontroller (CPU+RAM)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Extra RAM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Other special-purpose chips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 dirty="0">
                <a:solidFill>
                  <a:srgbClr val="FFFFFF"/>
                </a:solidFill>
              </a:rPr>
              <a:t>Example </a:t>
            </a:r>
            <a:r>
              <a:rPr lang="en-US" sz="6400" dirty="0">
                <a:solidFill>
                  <a:srgbClr val="FFFFFF"/>
                </a:solidFill>
              </a:rPr>
              <a:t>Write </a:t>
            </a:r>
            <a:r>
              <a:rPr sz="6400" dirty="0">
                <a:solidFill>
                  <a:srgbClr val="FFFFFF"/>
                </a:solidFill>
              </a:rPr>
              <a:t>Protocol</a:t>
            </a:r>
          </a:p>
        </p:txBody>
      </p:sp>
      <p:sp>
        <p:nvSpPr>
          <p:cNvPr id="187" name="Shape 187"/>
          <p:cNvSpPr>
            <a:spLocks noGrp="1"/>
          </p:cNvSpPr>
          <p:nvPr>
            <p:ph type="body" idx="4294967295"/>
          </p:nvPr>
        </p:nvSpPr>
        <p:spPr>
          <a:xfrm>
            <a:off x="0" y="5108575"/>
            <a:ext cx="11510963" cy="43942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while (STATUS == BUSY)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	; // spin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Write data to DATA register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Write command to COMMAND register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while (STATUS == BUSY)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2400" dirty="0">
                <a:ea typeface="Menlo"/>
                <a:cs typeface="Menlo"/>
                <a:sym typeface="Menlo"/>
              </a:rPr>
              <a:t>	; // spin</a:t>
            </a:r>
          </a:p>
        </p:txBody>
      </p:sp>
      <p:sp>
        <p:nvSpPr>
          <p:cNvPr id="4" name="Shape 173"/>
          <p:cNvSpPr/>
          <p:nvPr/>
        </p:nvSpPr>
        <p:spPr>
          <a:xfrm>
            <a:off x="3315182" y="2466326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" name="Shape 174"/>
          <p:cNvSpPr/>
          <p:nvPr/>
        </p:nvSpPr>
        <p:spPr>
          <a:xfrm>
            <a:off x="3823182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6" name="Shape 175"/>
          <p:cNvSpPr/>
          <p:nvPr/>
        </p:nvSpPr>
        <p:spPr>
          <a:xfrm>
            <a:off x="5382898" y="2460565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7" name="Shape 176"/>
          <p:cNvSpPr/>
          <p:nvPr/>
        </p:nvSpPr>
        <p:spPr>
          <a:xfrm>
            <a:off x="7832426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2" name="Shape 183"/>
          <p:cNvSpPr/>
          <p:nvPr/>
        </p:nvSpPr>
        <p:spPr>
          <a:xfrm>
            <a:off x="3322498" y="3276672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3" name="Shape 184"/>
          <p:cNvSpPr/>
          <p:nvPr/>
        </p:nvSpPr>
        <p:spPr>
          <a:xfrm>
            <a:off x="3841820" y="3404357"/>
            <a:ext cx="465922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Microcontroller (CPU+RAM)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Extra RAM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Other special-purpose chips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/>
          </p:cNvSpPr>
          <p:nvPr>
            <p:ph type="body" idx="4294967295"/>
          </p:nvPr>
        </p:nvSpPr>
        <p:spPr>
          <a:xfrm>
            <a:off x="0" y="3960813"/>
            <a:ext cx="9156700" cy="50927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000" dirty="0"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  <p:sp>
        <p:nvSpPr>
          <p:cNvPr id="190" name="Shape 190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191" name="Shape 191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2691406" y="1664339"/>
            <a:ext cx="750213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95" name="Shape 195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196" name="Shape 196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197" name="Shape 197"/>
          <p:cNvSpPr/>
          <p:nvPr/>
        </p:nvSpPr>
        <p:spPr>
          <a:xfrm>
            <a:off x="2677769" y="2680339"/>
            <a:ext cx="750213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8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63500" dir="2700000" algn="tl" rotWithShape="0">
                  <a:schemeClr val="tx1">
                    <a:alpha val="40000"/>
                  </a:schemeClr>
                </a:outerShdw>
              </a:effectLst>
              <a:uLnTx/>
              <a:uFillTx/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7" name="Shape 265">
            <a:extLst>
              <a:ext uri="{FF2B5EF4-FFF2-40B4-BE49-F238E27FC236}">
                <a16:creationId xmlns:a16="http://schemas.microsoft.com/office/drawing/2014/main" id="{627931EB-11B1-4C40-A551-D465CBC9E25E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9" name="Shape 266">
            <a:extLst>
              <a:ext uri="{FF2B5EF4-FFF2-40B4-BE49-F238E27FC236}">
                <a16:creationId xmlns:a16="http://schemas.microsoft.com/office/drawing/2014/main" id="{74A9DAFA-038D-264E-BB80-1DB756FBFB66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2691406" y="1664339"/>
            <a:ext cx="750213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01" name="Shape 201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02" name="Shape 202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203" name="Shape 203"/>
          <p:cNvSpPr/>
          <p:nvPr/>
        </p:nvSpPr>
        <p:spPr>
          <a:xfrm>
            <a:off x="2677769" y="2680339"/>
            <a:ext cx="750213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204" name="Shape 204"/>
          <p:cNvSpPr/>
          <p:nvPr/>
        </p:nvSpPr>
        <p:spPr>
          <a:xfrm>
            <a:off x="3460998" y="10869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1912665" y="583226"/>
            <a:ext cx="305790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A wants to do I/O</a:t>
            </a:r>
          </a:p>
        </p:txBody>
      </p:sp>
      <p:sp>
        <p:nvSpPr>
          <p:cNvPr id="9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63500" dir="2700000" algn="tl" rotWithShape="0">
                  <a:schemeClr val="tx1">
                    <a:alpha val="40000"/>
                  </a:schemeClr>
                </a:outerShdw>
              </a:effectLst>
              <a:uLnTx/>
              <a:uFillTx/>
              <a:latin typeface="Menlo"/>
              <a:ea typeface="Menlo"/>
              <a:cs typeface="Menlo"/>
              <a:sym typeface="Menlo"/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08" name="Shape 208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12" name="Shape 212"/>
          <p:cNvSpPr/>
          <p:nvPr/>
        </p:nvSpPr>
        <p:spPr>
          <a:xfrm>
            <a:off x="2691406" y="1664339"/>
            <a:ext cx="215644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13" name="Shape 213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14" name="Shape 214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215" name="Shape 215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1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18" name="Shape 218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22" name="Shape 222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23" name="Shape 223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226" name="Shape 226"/>
          <p:cNvSpPr/>
          <p:nvPr/>
        </p:nvSpPr>
        <p:spPr>
          <a:xfrm>
            <a:off x="2691406" y="1664339"/>
            <a:ext cx="2987036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27" name="Shape 227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28" name="Shape 228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229" name="Shape 229"/>
          <p:cNvSpPr/>
          <p:nvPr/>
        </p:nvSpPr>
        <p:spPr>
          <a:xfrm>
            <a:off x="4910900" y="2680339"/>
            <a:ext cx="74443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30" name="Shape 230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6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33" name="Shape 233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37" name="Shape 237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38" name="Shape 238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241" name="Shape 241"/>
          <p:cNvSpPr/>
          <p:nvPr/>
        </p:nvSpPr>
        <p:spPr>
          <a:xfrm>
            <a:off x="2691406" y="1664339"/>
            <a:ext cx="303560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42" name="Shape 242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43" name="Shape 243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244" name="Shape 244"/>
          <p:cNvSpPr/>
          <p:nvPr/>
        </p:nvSpPr>
        <p:spPr>
          <a:xfrm>
            <a:off x="4910900" y="2680339"/>
            <a:ext cx="819359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45" name="Shape 245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246" name="Shape 246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5526450" y="3927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</a:t>
            </a:r>
          </a:p>
        </p:txBody>
      </p:sp>
      <p:sp>
        <p:nvSpPr>
          <p:cNvPr id="18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0" name="Shape 250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54" name="Shape 254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5" name="Shape 255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258" name="Shape 258"/>
          <p:cNvSpPr/>
          <p:nvPr/>
        </p:nvSpPr>
        <p:spPr>
          <a:xfrm>
            <a:off x="5827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59" name="Shape 259"/>
          <p:cNvSpPr/>
          <p:nvPr/>
        </p:nvSpPr>
        <p:spPr>
          <a:xfrm flipH="1">
            <a:off x="5737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7037367" y="1393721"/>
            <a:ext cx="90473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6265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4</a:t>
            </a:r>
          </a:p>
        </p:txBody>
      </p:sp>
      <p:sp>
        <p:nvSpPr>
          <p:cNvPr id="262" name="Shape 262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5526450" y="3927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</a:t>
            </a:r>
          </a:p>
        </p:txBody>
      </p:sp>
      <p:sp>
        <p:nvSpPr>
          <p:cNvPr id="264" name="Shape 264"/>
          <p:cNvSpPr/>
          <p:nvPr/>
        </p:nvSpPr>
        <p:spPr>
          <a:xfrm>
            <a:off x="2691406" y="1664339"/>
            <a:ext cx="443824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65" name="Shape 265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66" name="Shape 266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267" name="Shape 267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268" name="Shape 268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2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75360" y="2926080"/>
            <a:ext cx="11054080" cy="1625600"/>
          </a:xfrm>
        </p:spPr>
        <p:txBody>
          <a:bodyPr/>
          <a:lstStyle/>
          <a:p>
            <a:r>
              <a:rPr lang="en-US" dirty="0"/>
              <a:t>Persistence:</a:t>
            </a:r>
            <a:br>
              <a:rPr lang="en-US" dirty="0"/>
            </a:br>
            <a:r>
              <a:rPr lang="en-US" dirty="0"/>
              <a:t>I/O devices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1867" y="5079999"/>
            <a:ext cx="12029440" cy="3698240"/>
          </a:xfrm>
        </p:spPr>
        <p:txBody>
          <a:bodyPr/>
          <a:lstStyle/>
          <a:p>
            <a:pPr marL="866973" indent="-866973" algn="l"/>
            <a:r>
              <a:rPr lang="en-US" b="1" dirty="0"/>
              <a:t>Questions answered in this lecture:</a:t>
            </a:r>
          </a:p>
          <a:p>
            <a:pPr marL="866973" indent="-866973" algn="l"/>
            <a:r>
              <a:rPr lang="en-US" sz="2400" dirty="0"/>
              <a:t>High-level file system structure</a:t>
            </a:r>
          </a:p>
          <a:p>
            <a:pPr marL="866973" indent="-866973" algn="l"/>
            <a:r>
              <a:rPr lang="en-US" sz="2400" dirty="0">
                <a:ea typeface="Helvetica"/>
                <a:cs typeface="Helvetica"/>
                <a:sym typeface="Helvetica"/>
              </a:rPr>
              <a:t>How does the OS interact with I/O devices (check status, send </a:t>
            </a:r>
            <a:r>
              <a:rPr lang="en-US" sz="2400" dirty="0" err="1">
                <a:ea typeface="Helvetica"/>
                <a:cs typeface="Helvetica"/>
                <a:sym typeface="Helvetica"/>
              </a:rPr>
              <a:t>data+control</a:t>
            </a:r>
            <a:r>
              <a:rPr lang="en-US" sz="2400" dirty="0">
                <a:ea typeface="Helvetica"/>
                <a:cs typeface="Helvetica"/>
                <a:sym typeface="Helvetica"/>
              </a:rPr>
              <a:t>)?</a:t>
            </a:r>
          </a:p>
          <a:p>
            <a:pPr marL="866973" indent="-866973" algn="l"/>
            <a:r>
              <a:rPr lang="en-US" sz="2400" dirty="0">
                <a:ea typeface="Helvetica"/>
                <a:cs typeface="Helvetica"/>
                <a:sym typeface="Helvetica"/>
              </a:rPr>
              <a:t>What is a device driver?</a:t>
            </a:r>
            <a:endParaRPr lang="en-US" sz="2400" dirty="0">
              <a:sym typeface="Helvetica"/>
            </a:endParaRPr>
          </a:p>
          <a:p>
            <a:pPr marL="866973" indent="-866973" algn="l"/>
            <a:r>
              <a:rPr lang="en-US" sz="2400" dirty="0">
                <a:sym typeface="Helvetica"/>
              </a:rPr>
              <a:t>What are the components of a hard disk drive?</a:t>
            </a:r>
          </a:p>
          <a:p>
            <a:pPr marL="866973" indent="-866973" algn="l"/>
            <a:r>
              <a:rPr lang="en-US" sz="2400" dirty="0">
                <a:sym typeface="Helvetica"/>
              </a:rPr>
              <a:t>How can you calculate sequential and random throughput of a disk?</a:t>
            </a:r>
          </a:p>
          <a:p>
            <a:pPr marL="866973" indent="-866973" algn="l"/>
            <a:r>
              <a:rPr lang="en-US" sz="2400" dirty="0">
                <a:sym typeface="Helvetica"/>
              </a:rPr>
              <a:t>What algorithms are used to schedule I/O requests?</a:t>
            </a:r>
            <a:endParaRPr lang="en-US" sz="2400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58E031B4-45D6-E842-97F5-2C3287E24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1349" y="138564"/>
            <a:ext cx="5608320" cy="8802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560" dirty="0">
                <a:solidFill>
                  <a:schemeClr val="tx1"/>
                </a:solidFill>
                <a:latin typeface="Gill Sans MT" panose="020B0502020104020203" pitchFamily="34" charset="77"/>
              </a:rPr>
              <a:t>RUTGERS UNIVERSITY</a:t>
            </a:r>
            <a:br>
              <a:rPr lang="en-US" sz="2560" dirty="0">
                <a:solidFill>
                  <a:schemeClr val="tx1"/>
                </a:solidFill>
                <a:latin typeface="Gill Sans MT" panose="020B0502020104020203" pitchFamily="34" charset="77"/>
              </a:rPr>
            </a:br>
            <a:r>
              <a:rPr lang="en-US" sz="2560" dirty="0">
                <a:solidFill>
                  <a:schemeClr val="tx1"/>
                </a:solidFill>
                <a:latin typeface="Gill Sans MT" panose="020B0502020104020203" pitchFamily="34" charset="77"/>
              </a:rPr>
              <a:t>Computer Sciences Department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4ED24815-46E5-3F4C-BD1E-F82DEF423C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311" y="1343773"/>
            <a:ext cx="4876800" cy="486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560" dirty="0">
                <a:solidFill>
                  <a:schemeClr val="tx1"/>
                </a:solidFill>
                <a:latin typeface="Gill Sans MT" panose="020B0502020104020203" pitchFamily="34" charset="77"/>
              </a:rPr>
              <a:t>CS 416 Operating Systems Design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41F2D62-A1D7-FB41-BD72-4C85D1BCB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70348" y="1343773"/>
            <a:ext cx="2600959" cy="486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50000"/>
              </a:spcBef>
              <a:defRPr/>
            </a:pPr>
            <a:r>
              <a:rPr lang="en-US" sz="2560" dirty="0" err="1">
                <a:solidFill>
                  <a:schemeClr val="tx1"/>
                </a:solidFill>
                <a:latin typeface="Gill Sans MT" panose="020B0502020104020203" pitchFamily="34" charset="77"/>
              </a:rPr>
              <a:t>Sudarsun</a:t>
            </a:r>
            <a:r>
              <a:rPr lang="en-US" sz="2560" dirty="0">
                <a:solidFill>
                  <a:schemeClr val="tx1"/>
                </a:solidFill>
                <a:latin typeface="Gill Sans MT" panose="020B0502020104020203" pitchFamily="34" charset="77"/>
              </a:rPr>
              <a:t> Kannan</a:t>
            </a:r>
          </a:p>
        </p:txBody>
      </p:sp>
    </p:spTree>
    <p:extLst>
      <p:ext uri="{BB962C8B-B14F-4D97-AF65-F5344CB8AC3E}">
        <p14:creationId xmlns:p14="http://schemas.microsoft.com/office/powerpoint/2010/main" val="37010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1" name="Shape 271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2" name="Shape 272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3" name="Shape 273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75" name="Shape 275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6" name="Shape 276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279" name="Shape 279"/>
          <p:cNvSpPr/>
          <p:nvPr/>
        </p:nvSpPr>
        <p:spPr>
          <a:xfrm>
            <a:off x="5827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80" name="Shape 280"/>
          <p:cNvSpPr/>
          <p:nvPr/>
        </p:nvSpPr>
        <p:spPr>
          <a:xfrm flipH="1">
            <a:off x="5737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7037367" y="1393721"/>
            <a:ext cx="90473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6265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4</a:t>
            </a:r>
          </a:p>
        </p:txBody>
      </p:sp>
      <p:sp>
        <p:nvSpPr>
          <p:cNvPr id="283" name="Shape 283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5526450" y="3927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</a:t>
            </a:r>
          </a:p>
        </p:txBody>
      </p:sp>
      <p:sp>
        <p:nvSpPr>
          <p:cNvPr id="285" name="Shape 285"/>
          <p:cNvSpPr/>
          <p:nvPr/>
        </p:nvSpPr>
        <p:spPr>
          <a:xfrm>
            <a:off x="2691406" y="1664339"/>
            <a:ext cx="5132626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86" name="Shape 286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287" name="Shape 287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288" name="Shape 288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289" name="Shape 289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2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  <a:endParaRPr kumimoji="0" lang="en-US" sz="3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63500" dir="2700000" algn="tl" rotWithShape="0">
                  <a:schemeClr val="tx1">
                    <a:alpha val="40000"/>
                  </a:schemeClr>
                </a:outerShdw>
              </a:effectLst>
              <a:uLnTx/>
              <a:uFillTx/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23" name="Shape 265">
            <a:extLst>
              <a:ext uri="{FF2B5EF4-FFF2-40B4-BE49-F238E27FC236}">
                <a16:creationId xmlns:a16="http://schemas.microsoft.com/office/drawing/2014/main" id="{7393C864-C1F6-A240-8B58-99C8A26F176D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4" name="Shape 266">
            <a:extLst>
              <a:ext uri="{FF2B5EF4-FFF2-40B4-BE49-F238E27FC236}">
                <a16:creationId xmlns:a16="http://schemas.microsoft.com/office/drawing/2014/main" id="{BEB6F5FC-C619-164B-BCAE-6686421FA4BB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2" name="Shape 292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3" name="Shape 293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96" name="Shape 296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7" name="Shape 297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300" name="Shape 300"/>
          <p:cNvSpPr/>
          <p:nvPr/>
        </p:nvSpPr>
        <p:spPr>
          <a:xfrm>
            <a:off x="5827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01" name="Shape 301"/>
          <p:cNvSpPr/>
          <p:nvPr/>
        </p:nvSpPr>
        <p:spPr>
          <a:xfrm flipH="1">
            <a:off x="5737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02" name="Shape 302"/>
          <p:cNvSpPr/>
          <p:nvPr/>
        </p:nvSpPr>
        <p:spPr>
          <a:xfrm>
            <a:off x="7037367" y="1393721"/>
            <a:ext cx="90473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6265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4</a:t>
            </a:r>
          </a:p>
        </p:txBody>
      </p:sp>
      <p:sp>
        <p:nvSpPr>
          <p:cNvPr id="304" name="Shape 304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5526450" y="3927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</a:t>
            </a:r>
          </a:p>
        </p:txBody>
      </p:sp>
      <p:sp>
        <p:nvSpPr>
          <p:cNvPr id="306" name="Shape 306"/>
          <p:cNvSpPr/>
          <p:nvPr/>
        </p:nvSpPr>
        <p:spPr>
          <a:xfrm>
            <a:off x="2691406" y="1664339"/>
            <a:ext cx="5132626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07" name="Shape 307"/>
          <p:cNvSpPr/>
          <p:nvPr/>
        </p:nvSpPr>
        <p:spPr>
          <a:xfrm>
            <a:off x="7864485" y="1664339"/>
            <a:ext cx="2327954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308" name="Shape 308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309" name="Shape 309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310" name="Shape 310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311" name="Shape 311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23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;</a:t>
            </a:r>
          </a:p>
        </p:txBody>
      </p:sp>
      <p:sp>
        <p:nvSpPr>
          <p:cNvPr id="24" name="Shape 334"/>
          <p:cNvSpPr/>
          <p:nvPr/>
        </p:nvSpPr>
        <p:spPr>
          <a:xfrm>
            <a:off x="1010966" y="8725130"/>
            <a:ext cx="463748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to avoid spinning?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99486" y="8730944"/>
            <a:ext cx="21929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interrupts!</a:t>
            </a:r>
          </a:p>
        </p:txBody>
      </p:sp>
      <p:sp>
        <p:nvSpPr>
          <p:cNvPr id="26" name="Shape 265">
            <a:extLst>
              <a:ext uri="{FF2B5EF4-FFF2-40B4-BE49-F238E27FC236}">
                <a16:creationId xmlns:a16="http://schemas.microsoft.com/office/drawing/2014/main" id="{D24D1C6A-22CC-F945-B3D9-95E24F8E0A94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7" name="Shape 266">
            <a:extLst>
              <a:ext uri="{FF2B5EF4-FFF2-40B4-BE49-F238E27FC236}">
                <a16:creationId xmlns:a16="http://schemas.microsoft.com/office/drawing/2014/main" id="{922C0FC2-FE3C-E34D-80F5-3C46B14DA467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3541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0" name="Shape 360"/>
          <p:cNvSpPr/>
          <p:nvPr/>
        </p:nvSpPr>
        <p:spPr>
          <a:xfrm flipH="1">
            <a:off x="3451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47386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3979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363" name="Shape 363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4" name="Shape 364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367" name="Shape 367"/>
          <p:cNvSpPr/>
          <p:nvPr/>
        </p:nvSpPr>
        <p:spPr>
          <a:xfrm>
            <a:off x="5827570" y="1393721"/>
            <a:ext cx="120212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8" name="Shape 368"/>
          <p:cNvSpPr/>
          <p:nvPr/>
        </p:nvSpPr>
        <p:spPr>
          <a:xfrm flipH="1">
            <a:off x="5737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7037367" y="1393721"/>
            <a:ext cx="90473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6265566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4</a:t>
            </a:r>
          </a:p>
        </p:txBody>
      </p:sp>
      <p:sp>
        <p:nvSpPr>
          <p:cNvPr id="371" name="Shape 371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5526450" y="3927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</a:t>
            </a:r>
          </a:p>
        </p:txBody>
      </p:sp>
      <p:sp>
        <p:nvSpPr>
          <p:cNvPr id="373" name="Shape 373"/>
          <p:cNvSpPr/>
          <p:nvPr/>
        </p:nvSpPr>
        <p:spPr>
          <a:xfrm>
            <a:off x="2691406" y="1664339"/>
            <a:ext cx="5132626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74" name="Shape 374"/>
          <p:cNvSpPr/>
          <p:nvPr/>
        </p:nvSpPr>
        <p:spPr>
          <a:xfrm>
            <a:off x="7864485" y="1664339"/>
            <a:ext cx="2327954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375" name="Shape 375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376" name="Shape 376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377" name="Shape 377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378" name="Shape 378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79" name="Shape 379"/>
          <p:cNvSpPr/>
          <p:nvPr/>
        </p:nvSpPr>
        <p:spPr>
          <a:xfrm>
            <a:off x="7661796" y="94276"/>
            <a:ext cx="4941875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how to avoid spinning?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interrupts!</a:t>
            </a:r>
          </a:p>
        </p:txBody>
      </p:sp>
      <p:sp>
        <p:nvSpPr>
          <p:cNvPr id="25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24" name="Shape 265">
            <a:extLst>
              <a:ext uri="{FF2B5EF4-FFF2-40B4-BE49-F238E27FC236}">
                <a16:creationId xmlns:a16="http://schemas.microsoft.com/office/drawing/2014/main" id="{F7FA3714-6AFA-F24C-B9D0-2B97B3B2DE13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6" name="Shape 266">
            <a:extLst>
              <a:ext uri="{FF2B5EF4-FFF2-40B4-BE49-F238E27FC236}">
                <a16:creationId xmlns:a16="http://schemas.microsoft.com/office/drawing/2014/main" id="{7ECE94A6-826B-D842-ADBB-76C4F678FD58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84" name="Shape 384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387" name="Shape 387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5367573" y="3927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389" name="Shape 389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90" name="Shape 390"/>
          <p:cNvSpPr/>
          <p:nvPr/>
        </p:nvSpPr>
        <p:spPr>
          <a:xfrm>
            <a:off x="7864485" y="1664339"/>
            <a:ext cx="646819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391" name="Shape 391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392" name="Shape 392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393" name="Shape 393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394" name="Shape 394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95" name="Shape 395"/>
          <p:cNvSpPr/>
          <p:nvPr/>
        </p:nvSpPr>
        <p:spPr>
          <a:xfrm>
            <a:off x="7865286" y="94276"/>
            <a:ext cx="4534895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to avoid spinning?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interrupts!</a:t>
            </a:r>
          </a:p>
        </p:txBody>
      </p:sp>
      <p:sp>
        <p:nvSpPr>
          <p:cNvPr id="396" name="Shape 396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397" name="Shape 397"/>
          <p:cNvSpPr/>
          <p:nvPr/>
        </p:nvSpPr>
        <p:spPr>
          <a:xfrm>
            <a:off x="5743585" y="1664339"/>
            <a:ext cx="1392810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398" name="Shape 398"/>
          <p:cNvSpPr/>
          <p:nvPr/>
        </p:nvSpPr>
        <p:spPr>
          <a:xfrm>
            <a:off x="71772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399" name="Shape 399"/>
          <p:cNvSpPr/>
          <p:nvPr/>
        </p:nvSpPr>
        <p:spPr>
          <a:xfrm>
            <a:off x="4875806" y="1664339"/>
            <a:ext cx="826961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00" name="Shape 400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2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23" name="Shape 265">
            <a:extLst>
              <a:ext uri="{FF2B5EF4-FFF2-40B4-BE49-F238E27FC236}">
                <a16:creationId xmlns:a16="http://schemas.microsoft.com/office/drawing/2014/main" id="{ACB13848-D417-E945-8122-D5B370AF8DC4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4" name="Shape 266">
            <a:extLst>
              <a:ext uri="{FF2B5EF4-FFF2-40B4-BE49-F238E27FC236}">
                <a16:creationId xmlns:a16="http://schemas.microsoft.com/office/drawing/2014/main" id="{5059B17B-A3ED-D244-A718-15313F844976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Interrupts vs. Polling</a:t>
            </a:r>
          </a:p>
        </p:txBody>
      </p:sp>
      <p:sp>
        <p:nvSpPr>
          <p:cNvPr id="410" name="Shape 410"/>
          <p:cNvSpPr>
            <a:spLocks noGrp="1"/>
          </p:cNvSpPr>
          <p:nvPr>
            <p:ph type="body" idx="4294967295"/>
          </p:nvPr>
        </p:nvSpPr>
        <p:spPr>
          <a:xfrm>
            <a:off x="793750" y="2508250"/>
            <a:ext cx="12211050" cy="6675438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Are </a:t>
            </a:r>
            <a:r>
              <a:rPr sz="3800" dirty="0"/>
              <a:t>interrupts ever worse</a:t>
            </a:r>
            <a:r>
              <a:rPr lang="en-US" sz="3800" dirty="0"/>
              <a:t> than polling</a:t>
            </a:r>
            <a:r>
              <a:rPr sz="3800" dirty="0"/>
              <a:t>?</a:t>
            </a:r>
            <a:endParaRPr lang="en-US"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Fast device: Better to spin than take interrupt overhead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200" dirty="0"/>
              <a:t>Device time unknown? Hybrid approach (spin then use interrupts)</a:t>
            </a:r>
            <a:endParaRPr sz="32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Flood of interrupts arrive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Can l</a:t>
            </a:r>
            <a:r>
              <a:rPr sz="3500" dirty="0"/>
              <a:t>ead to </a:t>
            </a:r>
            <a:r>
              <a:rPr sz="3500" dirty="0" err="1"/>
              <a:t>livelock</a:t>
            </a:r>
            <a:r>
              <a:rPr lang="en-US" sz="3500" dirty="0"/>
              <a:t> (always handling interrupts)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Better to ignore interrupts while make some progress handling them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Other improvement 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rgbClr val="333333"/>
                </a:solidFill>
              </a:rPr>
              <a:t>I</a:t>
            </a:r>
            <a:r>
              <a:rPr sz="3200" dirty="0">
                <a:solidFill>
                  <a:srgbClr val="333333"/>
                </a:solidFill>
              </a:rPr>
              <a:t>nterrupt coalescing</a:t>
            </a:r>
            <a:r>
              <a:rPr lang="en-US" sz="3200" dirty="0">
                <a:solidFill>
                  <a:srgbClr val="333333"/>
                </a:solidFill>
              </a:rPr>
              <a:t> (batch together several interrupts)</a:t>
            </a:r>
            <a:endParaRPr sz="3200" dirty="0"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Protocol Variants</a:t>
            </a:r>
          </a:p>
        </p:txBody>
      </p:sp>
      <p:sp>
        <p:nvSpPr>
          <p:cNvPr id="413" name="Shape 413"/>
          <p:cNvSpPr>
            <a:spLocks noGrp="1"/>
          </p:cNvSpPr>
          <p:nvPr>
            <p:ph type="body" idx="4294967295"/>
          </p:nvPr>
        </p:nvSpPr>
        <p:spPr>
          <a:xfrm>
            <a:off x="722313" y="5165725"/>
            <a:ext cx="12282487" cy="444341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Status checks</a:t>
            </a:r>
            <a:r>
              <a:rPr sz="3800" dirty="0"/>
              <a:t>: polling </a:t>
            </a:r>
            <a:r>
              <a:rPr sz="3800" i="1" dirty="0"/>
              <a:t>vs.</a:t>
            </a:r>
            <a:r>
              <a:rPr sz="3800" dirty="0"/>
              <a:t> interrupts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53585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 b="1" dirty="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Data</a:t>
            </a:r>
            <a:r>
              <a:rPr sz="3800" dirty="0">
                <a:solidFill>
                  <a:srgbClr val="53585F"/>
                </a:solidFill>
              </a:rPr>
              <a:t>: PIO </a:t>
            </a:r>
            <a:r>
              <a:rPr sz="3800" i="1" dirty="0">
                <a:solidFill>
                  <a:srgbClr val="53585F"/>
                </a:solidFill>
              </a:rPr>
              <a:t>vs.</a:t>
            </a:r>
            <a:r>
              <a:rPr sz="3800" dirty="0">
                <a:solidFill>
                  <a:srgbClr val="53585F"/>
                </a:solidFill>
              </a:rPr>
              <a:t> DMA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53585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 b="1" dirty="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Control</a:t>
            </a:r>
            <a:r>
              <a:rPr sz="3800" dirty="0">
                <a:solidFill>
                  <a:srgbClr val="53585F"/>
                </a:solidFill>
              </a:rPr>
              <a:t>: special instructions </a:t>
            </a:r>
            <a:r>
              <a:rPr sz="3800" i="1" dirty="0">
                <a:solidFill>
                  <a:srgbClr val="53585F"/>
                </a:solidFill>
              </a:rPr>
              <a:t>vs.</a:t>
            </a:r>
            <a:r>
              <a:rPr sz="3800" dirty="0">
                <a:solidFill>
                  <a:srgbClr val="53585F"/>
                </a:solidFill>
              </a:rPr>
              <a:t> memory-mapped I/O</a:t>
            </a:r>
          </a:p>
        </p:txBody>
      </p:sp>
      <p:sp>
        <p:nvSpPr>
          <p:cNvPr id="4" name="Shape 173"/>
          <p:cNvSpPr/>
          <p:nvPr/>
        </p:nvSpPr>
        <p:spPr>
          <a:xfrm>
            <a:off x="3315182" y="2466326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" name="Shape 174"/>
          <p:cNvSpPr/>
          <p:nvPr/>
        </p:nvSpPr>
        <p:spPr>
          <a:xfrm>
            <a:off x="3823182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6" name="Shape 175"/>
          <p:cNvSpPr/>
          <p:nvPr/>
        </p:nvSpPr>
        <p:spPr>
          <a:xfrm>
            <a:off x="5382898" y="2460565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7" name="Shape 176"/>
          <p:cNvSpPr/>
          <p:nvPr/>
        </p:nvSpPr>
        <p:spPr>
          <a:xfrm>
            <a:off x="7832426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8" name="Shape 183"/>
          <p:cNvSpPr/>
          <p:nvPr/>
        </p:nvSpPr>
        <p:spPr>
          <a:xfrm>
            <a:off x="3322498" y="3276672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9" name="Shape 184"/>
          <p:cNvSpPr/>
          <p:nvPr/>
        </p:nvSpPr>
        <p:spPr>
          <a:xfrm>
            <a:off x="3841820" y="3404357"/>
            <a:ext cx="465922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Microcontroller (CPU+RAM)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Extra RAM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Other special-purpose chips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58" name="Shape 458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59" name="Shape 459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461" name="Shape 461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62" name="Shape 462"/>
          <p:cNvSpPr/>
          <p:nvPr/>
        </p:nvSpPr>
        <p:spPr>
          <a:xfrm>
            <a:off x="5367573" y="3927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463" name="Shape 463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64" name="Shape 464"/>
          <p:cNvSpPr/>
          <p:nvPr/>
        </p:nvSpPr>
        <p:spPr>
          <a:xfrm>
            <a:off x="7864485" y="1664339"/>
            <a:ext cx="646819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65" name="Shape 465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466" name="Shape 466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467" name="Shape 467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468" name="Shape 468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69" name="Shape 469"/>
          <p:cNvSpPr/>
          <p:nvPr/>
        </p:nvSpPr>
        <p:spPr>
          <a:xfrm>
            <a:off x="391367" y="8776426"/>
            <a:ext cx="53114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what else can we optimize?</a:t>
            </a:r>
          </a:p>
        </p:txBody>
      </p:sp>
      <p:sp>
        <p:nvSpPr>
          <p:cNvPr id="470" name="Shape 470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71" name="Shape 471"/>
          <p:cNvSpPr/>
          <p:nvPr/>
        </p:nvSpPr>
        <p:spPr>
          <a:xfrm>
            <a:off x="5743585" y="1664339"/>
            <a:ext cx="1392810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72" name="Shape 472"/>
          <p:cNvSpPr/>
          <p:nvPr/>
        </p:nvSpPr>
        <p:spPr>
          <a:xfrm>
            <a:off x="71772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73" name="Shape 473"/>
          <p:cNvSpPr/>
          <p:nvPr/>
        </p:nvSpPr>
        <p:spPr>
          <a:xfrm>
            <a:off x="4875806" y="1664339"/>
            <a:ext cx="826961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74" name="Shape 474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2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278935" y="8745648"/>
            <a:ext cx="246473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/>
                </a:solidFill>
              </a:rPr>
              <a:t>data transfer!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21310">
              <a:defRPr sz="4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400" dirty="0">
                <a:solidFill>
                  <a:srgbClr val="FFFFFF"/>
                </a:solidFill>
              </a:rPr>
              <a:t>Programmed I/O vs. 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sz="5400" dirty="0">
                <a:solidFill>
                  <a:srgbClr val="FFFFFF"/>
                </a:solidFill>
              </a:rPr>
              <a:t>Direct Memory Access</a:t>
            </a:r>
          </a:p>
        </p:txBody>
      </p:sp>
      <p:sp>
        <p:nvSpPr>
          <p:cNvPr id="478" name="Shape 478"/>
          <p:cNvSpPr>
            <a:spLocks noGrp="1"/>
          </p:cNvSpPr>
          <p:nvPr>
            <p:ph type="body" idx="4294967295"/>
          </p:nvPr>
        </p:nvSpPr>
        <p:spPr>
          <a:xfrm>
            <a:off x="0" y="2540000"/>
            <a:ext cx="11099800" cy="51562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PIO</a:t>
            </a:r>
            <a:r>
              <a:rPr sz="3800" dirty="0"/>
              <a:t> (Programmed I/O):</a:t>
            </a:r>
            <a:endParaRPr lang="en-US" sz="3800" dirty="0"/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 dirty="0"/>
              <a:t>CPU directly tells device what </a:t>
            </a:r>
            <a:r>
              <a:rPr lang="en-US" sz="3600" dirty="0"/>
              <a:t>the </a:t>
            </a:r>
            <a:r>
              <a:rPr sz="3600" dirty="0"/>
              <a:t>data is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DMA</a:t>
            </a:r>
            <a:r>
              <a:rPr sz="3800" dirty="0"/>
              <a:t> (Direct Memory Access):</a:t>
            </a:r>
            <a:endParaRPr lang="en-US" sz="3800" dirty="0"/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 dirty="0"/>
              <a:t>CPU leaves data in memory</a:t>
            </a:r>
            <a:endParaRPr lang="en-US" sz="3600" dirty="0"/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 dirty="0"/>
              <a:t>Device reads </a:t>
            </a:r>
            <a:r>
              <a:rPr lang="en-US" sz="3600" dirty="0"/>
              <a:t>data </a:t>
            </a:r>
            <a:r>
              <a:rPr sz="3600" dirty="0"/>
              <a:t>directly</a:t>
            </a:r>
            <a:r>
              <a:rPr lang="en-US" sz="3600" dirty="0"/>
              <a:t> from memory</a:t>
            </a:r>
            <a:endParaRPr sz="3600" dirty="0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82" name="Shape 482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83" name="Shape 483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84" name="Shape 484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485" name="Shape 485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86" name="Shape 486"/>
          <p:cNvSpPr/>
          <p:nvPr/>
        </p:nvSpPr>
        <p:spPr>
          <a:xfrm>
            <a:off x="5367573" y="3927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487" name="Shape 487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88" name="Shape 488"/>
          <p:cNvSpPr/>
          <p:nvPr/>
        </p:nvSpPr>
        <p:spPr>
          <a:xfrm>
            <a:off x="7864485" y="1664339"/>
            <a:ext cx="646819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490" name="Shape 490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491" name="Shape 491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492" name="Shape 492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93" name="Shape 493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94" name="Shape 494"/>
          <p:cNvSpPr/>
          <p:nvPr/>
        </p:nvSpPr>
        <p:spPr>
          <a:xfrm>
            <a:off x="5743585" y="1664339"/>
            <a:ext cx="1392810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495" name="Shape 495"/>
          <p:cNvSpPr/>
          <p:nvPr/>
        </p:nvSpPr>
        <p:spPr>
          <a:xfrm>
            <a:off x="71772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96" name="Shape 496"/>
          <p:cNvSpPr/>
          <p:nvPr/>
        </p:nvSpPr>
        <p:spPr>
          <a:xfrm>
            <a:off x="4875806" y="1664339"/>
            <a:ext cx="826961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497" name="Shape 497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2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21" name="Shape 265">
            <a:extLst>
              <a:ext uri="{FF2B5EF4-FFF2-40B4-BE49-F238E27FC236}">
                <a16:creationId xmlns:a16="http://schemas.microsoft.com/office/drawing/2014/main" id="{72A209E7-B612-744C-BB15-9E7D9537F5EC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3" name="Shape 266">
            <a:extLst>
              <a:ext uri="{FF2B5EF4-FFF2-40B4-BE49-F238E27FC236}">
                <a16:creationId xmlns:a16="http://schemas.microsoft.com/office/drawing/2014/main" id="{F6B7982E-02B6-4F41-9B00-78897A8CE782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/>
          <p:nvPr/>
        </p:nvSpPr>
        <p:spPr>
          <a:xfrm>
            <a:off x="4938570" y="1393721"/>
            <a:ext cx="646819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02" name="Shape 502"/>
          <p:cNvSpPr/>
          <p:nvPr/>
        </p:nvSpPr>
        <p:spPr>
          <a:xfrm flipH="1">
            <a:off x="4848097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03" name="Shape 503"/>
          <p:cNvSpPr/>
          <p:nvPr/>
        </p:nvSpPr>
        <p:spPr>
          <a:xfrm>
            <a:off x="5576866" y="1393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5094650" y="8118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2</a:t>
            </a:r>
          </a:p>
        </p:txBody>
      </p:sp>
      <p:sp>
        <p:nvSpPr>
          <p:cNvPr id="505" name="Shape 505"/>
          <p:cNvSpPr/>
          <p:nvPr/>
        </p:nvSpPr>
        <p:spPr>
          <a:xfrm>
            <a:off x="5708898" y="8964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5367573" y="3927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507" name="Shape 507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08" name="Shape 508"/>
          <p:cNvSpPr/>
          <p:nvPr/>
        </p:nvSpPr>
        <p:spPr>
          <a:xfrm>
            <a:off x="7864485" y="1664339"/>
            <a:ext cx="646819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09" name="Shape 509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510" name="Shape 510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511" name="Shape 511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512" name="Shape 512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13" name="Shape 513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14" name="Shape 514"/>
          <p:cNvSpPr/>
          <p:nvPr/>
        </p:nvSpPr>
        <p:spPr>
          <a:xfrm>
            <a:off x="5743585" y="1664339"/>
            <a:ext cx="1392810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15" name="Shape 515"/>
          <p:cNvSpPr/>
          <p:nvPr/>
        </p:nvSpPr>
        <p:spPr>
          <a:xfrm>
            <a:off x="71772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16" name="Shape 516"/>
          <p:cNvSpPr/>
          <p:nvPr/>
        </p:nvSpPr>
        <p:spPr>
          <a:xfrm>
            <a:off x="4875806" y="1664339"/>
            <a:ext cx="826961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18" name="Shape 518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21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sng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22" name="Shape 265">
            <a:extLst>
              <a:ext uri="{FF2B5EF4-FFF2-40B4-BE49-F238E27FC236}">
                <a16:creationId xmlns:a16="http://schemas.microsoft.com/office/drawing/2014/main" id="{26A70286-05CC-8D4A-A738-4E9D430286F5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23" name="Shape 266">
            <a:extLst>
              <a:ext uri="{FF2B5EF4-FFF2-40B4-BE49-F238E27FC236}">
                <a16:creationId xmlns:a16="http://schemas.microsoft.com/office/drawing/2014/main" id="{BAA96B16-52D0-BD4F-8574-5498C9A0451D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Motivation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4294967295"/>
          </p:nvPr>
        </p:nvSpPr>
        <p:spPr>
          <a:xfrm>
            <a:off x="0" y="2600325"/>
            <a:ext cx="10785475" cy="611187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What good is a computer without any I/O devices?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 - keyboard, display, disks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We want: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 - </a:t>
            </a: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H/W</a:t>
            </a:r>
            <a:r>
              <a:rPr sz="3800" dirty="0"/>
              <a:t> that will let us plug in different devices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 - </a:t>
            </a: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OS</a:t>
            </a:r>
            <a:r>
              <a:rPr sz="3800" dirty="0"/>
              <a:t> that can interact with different combinations</a:t>
            </a: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21" name="Shape 521"/>
          <p:cNvSpPr/>
          <p:nvPr/>
        </p:nvSpPr>
        <p:spPr>
          <a:xfrm>
            <a:off x="1208113" y="1619889"/>
            <a:ext cx="11809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CPU:</a:t>
            </a:r>
          </a:p>
        </p:txBody>
      </p:sp>
      <p:sp>
        <p:nvSpPr>
          <p:cNvPr id="522" name="Shape 522"/>
          <p:cNvSpPr/>
          <p:nvPr/>
        </p:nvSpPr>
        <p:spPr>
          <a:xfrm>
            <a:off x="1258862" y="2629541"/>
            <a:ext cx="113019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Disk:</a:t>
            </a:r>
          </a:p>
        </p:txBody>
      </p:sp>
      <p:sp>
        <p:nvSpPr>
          <p:cNvPr id="523" name="Shape 523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524" name="Shape 524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25" name="Shape 525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26" name="Shape 526"/>
          <p:cNvSpPr/>
          <p:nvPr/>
        </p:nvSpPr>
        <p:spPr>
          <a:xfrm>
            <a:off x="5057785" y="1664339"/>
            <a:ext cx="203903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27" name="Shape 527"/>
          <p:cNvSpPr/>
          <p:nvPr/>
        </p:nvSpPr>
        <p:spPr>
          <a:xfrm>
            <a:off x="71391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28" name="Shape 528"/>
          <p:cNvSpPr/>
          <p:nvPr/>
        </p:nvSpPr>
        <p:spPr>
          <a:xfrm>
            <a:off x="4875806" y="1664339"/>
            <a:ext cx="139689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9" name="Shape 529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531" name="Shape 531"/>
          <p:cNvSpPr/>
          <p:nvPr/>
        </p:nvSpPr>
        <p:spPr>
          <a:xfrm>
            <a:off x="4946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4605573" y="5959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16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sng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COMMAND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(STATUS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  <p:sp>
        <p:nvSpPr>
          <p:cNvPr id="17" name="Shape 265">
            <a:extLst>
              <a:ext uri="{FF2B5EF4-FFF2-40B4-BE49-F238E27FC236}">
                <a16:creationId xmlns:a16="http://schemas.microsoft.com/office/drawing/2014/main" id="{D7DA01CF-D521-9C45-BD14-74A41F08F04F}"/>
              </a:ext>
            </a:extLst>
          </p:cNvPr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18" name="Shape 266">
            <a:extLst>
              <a:ext uri="{FF2B5EF4-FFF2-40B4-BE49-F238E27FC236}">
                <a16:creationId xmlns:a16="http://schemas.microsoft.com/office/drawing/2014/main" id="{50786DEC-BBD9-6347-9BB9-F2129A328BE7}"/>
              </a:ext>
            </a:extLst>
          </p:cNvPr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Protocol Variants</a:t>
            </a:r>
          </a:p>
        </p:txBody>
      </p:sp>
      <p:sp>
        <p:nvSpPr>
          <p:cNvPr id="536" name="Shape 536"/>
          <p:cNvSpPr>
            <a:spLocks noGrp="1"/>
          </p:cNvSpPr>
          <p:nvPr>
            <p:ph type="body" idx="4294967295"/>
          </p:nvPr>
        </p:nvSpPr>
        <p:spPr>
          <a:xfrm>
            <a:off x="1344613" y="5294313"/>
            <a:ext cx="11660187" cy="410527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Status checks</a:t>
            </a:r>
            <a:r>
              <a:rPr sz="3800" dirty="0"/>
              <a:t>: </a:t>
            </a:r>
            <a:r>
              <a:rPr sz="3800" dirty="0">
                <a:solidFill>
                  <a:srgbClr val="D45954"/>
                </a:solidFill>
              </a:rPr>
              <a:t>polling</a:t>
            </a:r>
            <a:r>
              <a:rPr sz="3800" dirty="0">
                <a:solidFill>
                  <a:srgbClr val="FFFFFF"/>
                </a:solidFill>
              </a:rPr>
              <a:t> </a:t>
            </a:r>
            <a:r>
              <a:rPr sz="3800" i="1" dirty="0"/>
              <a:t>vs.</a:t>
            </a:r>
            <a:r>
              <a:rPr sz="3800" dirty="0">
                <a:solidFill>
                  <a:srgbClr val="FFFFFF"/>
                </a:solidFill>
              </a:rPr>
              <a:t> </a:t>
            </a:r>
            <a:r>
              <a:rPr sz="3800" dirty="0">
                <a:solidFill>
                  <a:srgbClr val="7BDB45"/>
                </a:solidFill>
              </a:rPr>
              <a:t>interrupts</a:t>
            </a:r>
            <a:endParaRPr sz="3800" dirty="0">
              <a:solidFill>
                <a:srgbClr val="FFFFFF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FFFFFF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Data</a:t>
            </a:r>
            <a:r>
              <a:rPr sz="3800" dirty="0"/>
              <a:t>: </a:t>
            </a:r>
            <a:r>
              <a:rPr sz="3800" dirty="0">
                <a:solidFill>
                  <a:srgbClr val="D45954"/>
                </a:solidFill>
              </a:rPr>
              <a:t>PIO</a:t>
            </a:r>
            <a:r>
              <a:rPr sz="3800" dirty="0">
                <a:solidFill>
                  <a:srgbClr val="FFFFFF"/>
                </a:solidFill>
              </a:rPr>
              <a:t> </a:t>
            </a:r>
            <a:r>
              <a:rPr sz="3800" i="1" dirty="0"/>
              <a:t>vs.</a:t>
            </a:r>
            <a:r>
              <a:rPr sz="3800" dirty="0"/>
              <a:t> </a:t>
            </a:r>
            <a:r>
              <a:rPr sz="3800" dirty="0">
                <a:solidFill>
                  <a:srgbClr val="7BDB45"/>
                </a:solidFill>
              </a:rPr>
              <a:t>DMA</a:t>
            </a:r>
            <a:endParaRPr sz="3800" dirty="0">
              <a:solidFill>
                <a:srgbClr val="FFFFFF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FFFFFF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Control</a:t>
            </a:r>
            <a:r>
              <a:rPr sz="3800" dirty="0">
                <a:solidFill>
                  <a:srgbClr val="53585F"/>
                </a:solidFill>
              </a:rPr>
              <a:t>: special instructions </a:t>
            </a:r>
            <a:r>
              <a:rPr sz="3800" i="1" dirty="0">
                <a:solidFill>
                  <a:srgbClr val="53585F"/>
                </a:solidFill>
              </a:rPr>
              <a:t>vs.</a:t>
            </a:r>
            <a:r>
              <a:rPr sz="3800" dirty="0">
                <a:solidFill>
                  <a:srgbClr val="53585F"/>
                </a:solidFill>
              </a:rPr>
              <a:t> memory-mapped I/O</a:t>
            </a:r>
          </a:p>
        </p:txBody>
      </p:sp>
      <p:sp>
        <p:nvSpPr>
          <p:cNvPr id="4" name="Shape 173"/>
          <p:cNvSpPr/>
          <p:nvPr/>
        </p:nvSpPr>
        <p:spPr>
          <a:xfrm>
            <a:off x="3315182" y="2466326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" name="Shape 174"/>
          <p:cNvSpPr/>
          <p:nvPr/>
        </p:nvSpPr>
        <p:spPr>
          <a:xfrm>
            <a:off x="3823182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6" name="Shape 175"/>
          <p:cNvSpPr/>
          <p:nvPr/>
        </p:nvSpPr>
        <p:spPr>
          <a:xfrm>
            <a:off x="5382898" y="2460565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7" name="Shape 176"/>
          <p:cNvSpPr/>
          <p:nvPr/>
        </p:nvSpPr>
        <p:spPr>
          <a:xfrm>
            <a:off x="7832426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8" name="Shape 183"/>
          <p:cNvSpPr/>
          <p:nvPr/>
        </p:nvSpPr>
        <p:spPr>
          <a:xfrm>
            <a:off x="3322498" y="3276672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9" name="Shape 184"/>
          <p:cNvSpPr/>
          <p:nvPr/>
        </p:nvSpPr>
        <p:spPr>
          <a:xfrm>
            <a:off x="3841820" y="3404357"/>
            <a:ext cx="465922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Microcontroller (CPU+RAM)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Extra RAM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Other special-purpose chips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/>
          <p:nvPr/>
        </p:nvSpPr>
        <p:spPr>
          <a:xfrm>
            <a:off x="2691406" y="1664339"/>
            <a:ext cx="725685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54" name="Shape 554"/>
          <p:cNvSpPr/>
          <p:nvPr/>
        </p:nvSpPr>
        <p:spPr>
          <a:xfrm>
            <a:off x="1170778" y="1615445"/>
            <a:ext cx="121828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CPU:</a:t>
            </a:r>
          </a:p>
        </p:txBody>
      </p:sp>
      <p:sp>
        <p:nvSpPr>
          <p:cNvPr id="555" name="Shape 555"/>
          <p:cNvSpPr/>
          <p:nvPr/>
        </p:nvSpPr>
        <p:spPr>
          <a:xfrm>
            <a:off x="1238104" y="2625097"/>
            <a:ext cx="1150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Disk:</a:t>
            </a:r>
          </a:p>
        </p:txBody>
      </p:sp>
      <p:sp>
        <p:nvSpPr>
          <p:cNvPr id="556" name="Shape 556"/>
          <p:cNvSpPr/>
          <p:nvPr/>
        </p:nvSpPr>
        <p:spPr>
          <a:xfrm>
            <a:off x="2677769" y="2680339"/>
            <a:ext cx="2175734" cy="5588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557" name="Shape 557"/>
          <p:cNvSpPr/>
          <p:nvPr/>
        </p:nvSpPr>
        <p:spPr>
          <a:xfrm>
            <a:off x="4910900" y="2680339"/>
            <a:ext cx="2175734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58" name="Shape 558"/>
          <p:cNvSpPr/>
          <p:nvPr/>
        </p:nvSpPr>
        <p:spPr>
          <a:xfrm>
            <a:off x="3457585" y="1664339"/>
            <a:ext cx="136506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59" name="Shape 559"/>
          <p:cNvSpPr/>
          <p:nvPr/>
        </p:nvSpPr>
        <p:spPr>
          <a:xfrm>
            <a:off x="5057785" y="1664339"/>
            <a:ext cx="2039038" cy="558801"/>
          </a:xfrm>
          <a:prstGeom prst="rect">
            <a:avLst/>
          </a:prstGeom>
          <a:solidFill>
            <a:srgbClr val="308B16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560" name="Shape 560"/>
          <p:cNvSpPr/>
          <p:nvPr/>
        </p:nvSpPr>
        <p:spPr>
          <a:xfrm>
            <a:off x="7139113" y="1664339"/>
            <a:ext cx="646818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561" name="Shape 561"/>
          <p:cNvSpPr/>
          <p:nvPr/>
        </p:nvSpPr>
        <p:spPr>
          <a:xfrm>
            <a:off x="4875806" y="1664339"/>
            <a:ext cx="139689" cy="558801"/>
          </a:xfrm>
          <a:prstGeom prst="rect">
            <a:avLst/>
          </a:prstGeom>
          <a:solidFill>
            <a:srgbClr val="0065C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62" name="Shape 562"/>
          <p:cNvSpPr/>
          <p:nvPr/>
        </p:nvSpPr>
        <p:spPr>
          <a:xfrm>
            <a:off x="3422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63" name="Shape 563"/>
          <p:cNvSpPr/>
          <p:nvPr/>
        </p:nvSpPr>
        <p:spPr>
          <a:xfrm>
            <a:off x="3240450" y="595926"/>
            <a:ext cx="326137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1</a:t>
            </a:r>
          </a:p>
        </p:txBody>
      </p:sp>
      <p:sp>
        <p:nvSpPr>
          <p:cNvPr id="564" name="Shape 564"/>
          <p:cNvSpPr/>
          <p:nvPr/>
        </p:nvSpPr>
        <p:spPr>
          <a:xfrm>
            <a:off x="4946898" y="1099648"/>
            <a:ext cx="1" cy="497274"/>
          </a:xfrm>
          <a:prstGeom prst="line">
            <a:avLst/>
          </a:prstGeom>
          <a:ln w="254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65" name="Shape 565"/>
          <p:cNvSpPr/>
          <p:nvPr/>
        </p:nvSpPr>
        <p:spPr>
          <a:xfrm>
            <a:off x="4605573" y="595926"/>
            <a:ext cx="643891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2600"/>
                </a:solidFill>
              </a:rPr>
              <a:t>3,4</a:t>
            </a:r>
          </a:p>
        </p:txBody>
      </p:sp>
      <p:sp>
        <p:nvSpPr>
          <p:cNvPr id="567" name="Shape 567"/>
          <p:cNvSpPr/>
          <p:nvPr/>
        </p:nvSpPr>
        <p:spPr>
          <a:xfrm>
            <a:off x="1208113" y="8776426"/>
            <a:ext cx="1005231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does OS read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sz="3600" dirty="0">
                <a:solidFill>
                  <a:schemeClr val="bg1"/>
                </a:solidFill>
              </a:rPr>
              <a:t>and write registers?</a:t>
            </a:r>
          </a:p>
        </p:txBody>
      </p:sp>
      <p:sp>
        <p:nvSpPr>
          <p:cNvPr id="17" name="Shape 189"/>
          <p:cNvSpPr txBox="1">
            <a:spLocks/>
          </p:cNvSpPr>
          <p:nvPr/>
        </p:nvSpPr>
        <p:spPr>
          <a:xfrm>
            <a:off x="1595581" y="3960813"/>
            <a:ext cx="9156700" cy="5092612"/>
          </a:xfrm>
          <a:prstGeom prst="rect">
            <a:avLst/>
          </a:prstGeom>
        </p:spPr>
        <p:txBody>
          <a:bodyPr vert="horz" lIns="130046" tIns="65023" rIns="130046" bIns="65023" rtlCol="0">
            <a:normAutofit fontScale="92500"/>
          </a:bodyPr>
          <a:lstStyle/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STATUS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 == BUSY)             // 1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sng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data to DATA register        // 2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Write command to 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COMMAND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 register  // 3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while (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921F07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STATUS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 == BUSY)             // 4</a:t>
            </a:r>
          </a:p>
          <a:p>
            <a:pPr marL="401878" marR="0" lvl="0" indent="-401878" algn="l" defTabSz="1300460" rtl="0" eaLnBrk="1" fontAlgn="auto" latinLnBrk="0" hangingPunct="1">
              <a:lnSpc>
                <a:spcPct val="100000"/>
              </a:lnSpc>
              <a:spcBef>
                <a:spcPts val="2844"/>
              </a:spcBef>
              <a:spcAft>
                <a:spcPts val="0"/>
              </a:spcAft>
              <a:buClrTx/>
              <a:buSzTx/>
              <a:buFont typeface="Calisto MT" pitchFamily="18" charset="0"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uLnTx/>
                <a:uFillTx/>
                <a:latin typeface="Menlo"/>
                <a:ea typeface="Menlo"/>
                <a:cs typeface="Menlo"/>
                <a:sym typeface="Menlo"/>
              </a:rPr>
              <a:t>		wait for interrupt;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46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400" dirty="0">
                <a:solidFill>
                  <a:srgbClr val="FFFFFF"/>
                </a:solidFill>
              </a:rPr>
              <a:t>Special Instructions vs. 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sz="5400" dirty="0">
                <a:solidFill>
                  <a:srgbClr val="FFFFFF"/>
                </a:solidFill>
              </a:rPr>
              <a:t>Mem-Mapped I/O</a:t>
            </a:r>
          </a:p>
        </p:txBody>
      </p:sp>
      <p:sp>
        <p:nvSpPr>
          <p:cNvPr id="570" name="Shape 570"/>
          <p:cNvSpPr>
            <a:spLocks noGrp="1"/>
          </p:cNvSpPr>
          <p:nvPr>
            <p:ph type="body" idx="4294967295"/>
          </p:nvPr>
        </p:nvSpPr>
        <p:spPr>
          <a:xfrm>
            <a:off x="0" y="2540000"/>
            <a:ext cx="11439525" cy="682307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Special instructions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/>
              <a:t> each device has a port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/>
              <a:t> in/out instructions (x86) communicate with device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Memory-Mapped I/O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/>
              <a:t> H/W maps registers into address space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/>
              <a:t> loads/stores sent to device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Doesn’t matter much (both are used)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Protocol Variants</a:t>
            </a:r>
          </a:p>
        </p:txBody>
      </p:sp>
      <p:sp>
        <p:nvSpPr>
          <p:cNvPr id="576" name="Shape 576"/>
          <p:cNvSpPr>
            <a:spLocks noGrp="1"/>
          </p:cNvSpPr>
          <p:nvPr>
            <p:ph type="body" idx="4294967295"/>
          </p:nvPr>
        </p:nvSpPr>
        <p:spPr>
          <a:xfrm>
            <a:off x="0" y="5165725"/>
            <a:ext cx="11660188" cy="410527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Status checks</a:t>
            </a:r>
            <a:r>
              <a:rPr sz="3800" dirty="0"/>
              <a:t>: polling </a:t>
            </a:r>
            <a:r>
              <a:rPr sz="3800" i="1" dirty="0"/>
              <a:t>vs.</a:t>
            </a:r>
            <a:r>
              <a:rPr sz="3800" dirty="0"/>
              <a:t> interrupts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Data</a:t>
            </a:r>
            <a:r>
              <a:rPr sz="3800" dirty="0"/>
              <a:t>: PIO </a:t>
            </a:r>
            <a:r>
              <a:rPr sz="3800" i="1" dirty="0"/>
              <a:t>vs.</a:t>
            </a:r>
            <a:r>
              <a:rPr sz="3800" dirty="0"/>
              <a:t> DMA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b="1" dirty="0">
                <a:latin typeface="Helvetica"/>
                <a:ea typeface="Helvetica"/>
                <a:cs typeface="Helvetica"/>
                <a:sym typeface="Helvetica"/>
              </a:rPr>
              <a:t>Control</a:t>
            </a:r>
            <a:r>
              <a:rPr sz="3800" dirty="0"/>
              <a:t>: special instructions </a:t>
            </a:r>
            <a:r>
              <a:rPr sz="3800" i="1" dirty="0"/>
              <a:t>vs. </a:t>
            </a:r>
            <a:r>
              <a:rPr sz="3800" dirty="0"/>
              <a:t>memory-mapped I/O</a:t>
            </a:r>
          </a:p>
        </p:txBody>
      </p:sp>
      <p:sp>
        <p:nvSpPr>
          <p:cNvPr id="4" name="Shape 173"/>
          <p:cNvSpPr/>
          <p:nvPr/>
        </p:nvSpPr>
        <p:spPr>
          <a:xfrm>
            <a:off x="3315182" y="2466326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" name="Shape 174"/>
          <p:cNvSpPr/>
          <p:nvPr/>
        </p:nvSpPr>
        <p:spPr>
          <a:xfrm>
            <a:off x="3823182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6" name="Shape 175"/>
          <p:cNvSpPr/>
          <p:nvPr/>
        </p:nvSpPr>
        <p:spPr>
          <a:xfrm>
            <a:off x="5382898" y="2460565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7" name="Shape 176"/>
          <p:cNvSpPr/>
          <p:nvPr/>
        </p:nvSpPr>
        <p:spPr>
          <a:xfrm>
            <a:off x="7832426" y="2460565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8" name="Shape 183"/>
          <p:cNvSpPr/>
          <p:nvPr/>
        </p:nvSpPr>
        <p:spPr>
          <a:xfrm>
            <a:off x="3322498" y="3276672"/>
            <a:ext cx="6371344" cy="0"/>
          </a:xfrm>
          <a:prstGeom prst="line">
            <a:avLst/>
          </a:prstGeom>
          <a:ln w="254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9" name="Shape 184"/>
          <p:cNvSpPr/>
          <p:nvPr/>
        </p:nvSpPr>
        <p:spPr>
          <a:xfrm>
            <a:off x="3841820" y="3404357"/>
            <a:ext cx="465922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Microcontroller (CPU+RAM)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Extra RAM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Other special-purpose chips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Variety is a Challenge</a:t>
            </a:r>
          </a:p>
        </p:txBody>
      </p:sp>
      <p:sp>
        <p:nvSpPr>
          <p:cNvPr id="579" name="Shape 579"/>
          <p:cNvSpPr>
            <a:spLocks noGrp="1"/>
          </p:cNvSpPr>
          <p:nvPr>
            <p:ph type="body" idx="4294967295"/>
          </p:nvPr>
        </p:nvSpPr>
        <p:spPr>
          <a:xfrm>
            <a:off x="804863" y="2393950"/>
            <a:ext cx="12199937" cy="67897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Problem: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 many, many devices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 each has its own protocol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How can we avoid writing a slightly different OS for each H/W combination?</a:t>
            </a: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Write device driver for each device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Drivers are </a:t>
            </a:r>
            <a:r>
              <a:rPr lang="en-US" sz="3800" b="1" dirty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rPr>
              <a:t>70%</a:t>
            </a:r>
            <a:r>
              <a:rPr lang="en-US" sz="3800" dirty="0">
                <a:solidFill>
                  <a:srgbClr val="333333"/>
                </a:solidFill>
              </a:rPr>
              <a:t> of Linux source code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Storage Stack</a:t>
            </a:r>
          </a:p>
        </p:txBody>
      </p:sp>
      <p:sp>
        <p:nvSpPr>
          <p:cNvPr id="612" name="Shape 612"/>
          <p:cNvSpPr/>
          <p:nvPr/>
        </p:nvSpPr>
        <p:spPr>
          <a:xfrm>
            <a:off x="4057520" y="3940334"/>
            <a:ext cx="3029964" cy="1"/>
          </a:xfrm>
          <a:prstGeom prst="line">
            <a:avLst/>
          </a:prstGeom>
          <a:ln w="25400">
            <a:solidFill>
              <a:srgbClr val="FFFFFF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13" name="Shape 613"/>
          <p:cNvSpPr/>
          <p:nvPr/>
        </p:nvSpPr>
        <p:spPr>
          <a:xfrm>
            <a:off x="4431965" y="3218193"/>
            <a:ext cx="2281074" cy="656590"/>
          </a:xfrm>
          <a:prstGeom prst="rect">
            <a:avLst/>
          </a:prstGeom>
          <a:ln w="12700">
            <a:solidFill>
              <a:schemeClr val="bg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614" name="Shape 614"/>
          <p:cNvSpPr/>
          <p:nvPr/>
        </p:nvSpPr>
        <p:spPr>
          <a:xfrm>
            <a:off x="4057520" y="4702335"/>
            <a:ext cx="3029964" cy="1"/>
          </a:xfrm>
          <a:prstGeom prst="line">
            <a:avLst/>
          </a:prstGeom>
          <a:ln w="25400">
            <a:solidFill>
              <a:srgbClr val="FFFFFF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15" name="Shape 615"/>
          <p:cNvSpPr/>
          <p:nvPr/>
        </p:nvSpPr>
        <p:spPr>
          <a:xfrm>
            <a:off x="4493681" y="3980193"/>
            <a:ext cx="2157642" cy="656590"/>
          </a:xfrm>
          <a:prstGeom prst="rect">
            <a:avLst/>
          </a:prstGeom>
          <a:ln w="12700">
            <a:solidFill>
              <a:schemeClr val="bg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file system</a:t>
            </a:r>
          </a:p>
        </p:txBody>
      </p:sp>
      <p:sp>
        <p:nvSpPr>
          <p:cNvPr id="616" name="Shape 616"/>
          <p:cNvSpPr/>
          <p:nvPr/>
        </p:nvSpPr>
        <p:spPr>
          <a:xfrm>
            <a:off x="4057520" y="5464335"/>
            <a:ext cx="3029964" cy="1"/>
          </a:xfrm>
          <a:prstGeom prst="line">
            <a:avLst/>
          </a:prstGeom>
          <a:ln w="25400">
            <a:solidFill>
              <a:srgbClr val="FFFFFF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17" name="Shape 617"/>
          <p:cNvSpPr/>
          <p:nvPr/>
        </p:nvSpPr>
        <p:spPr>
          <a:xfrm>
            <a:off x="4593067" y="4742193"/>
            <a:ext cx="1958870" cy="656590"/>
          </a:xfrm>
          <a:prstGeom prst="rect">
            <a:avLst/>
          </a:prstGeom>
          <a:ln w="12700">
            <a:solidFill>
              <a:schemeClr val="bg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scheduler</a:t>
            </a:r>
          </a:p>
        </p:txBody>
      </p:sp>
      <p:sp>
        <p:nvSpPr>
          <p:cNvPr id="618" name="Shape 618"/>
          <p:cNvSpPr/>
          <p:nvPr/>
        </p:nvSpPr>
        <p:spPr>
          <a:xfrm>
            <a:off x="4057520" y="6226335"/>
            <a:ext cx="3029964" cy="1"/>
          </a:xfrm>
          <a:prstGeom prst="line">
            <a:avLst/>
          </a:prstGeom>
          <a:ln w="25400">
            <a:solidFill>
              <a:srgbClr val="FFFFFF"/>
            </a:solidFill>
            <a:prstDash val="sysDot"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19" name="Shape 619"/>
          <p:cNvSpPr/>
          <p:nvPr/>
        </p:nvSpPr>
        <p:spPr>
          <a:xfrm>
            <a:off x="4946530" y="5504193"/>
            <a:ext cx="1251945" cy="656590"/>
          </a:xfrm>
          <a:prstGeom prst="rect">
            <a:avLst/>
          </a:prstGeom>
          <a:ln w="12700">
            <a:solidFill>
              <a:schemeClr val="bg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driver</a:t>
            </a:r>
          </a:p>
        </p:txBody>
      </p:sp>
      <p:sp>
        <p:nvSpPr>
          <p:cNvPr id="620" name="Shape 620"/>
          <p:cNvSpPr/>
          <p:nvPr/>
        </p:nvSpPr>
        <p:spPr>
          <a:xfrm>
            <a:off x="4522535" y="6266193"/>
            <a:ext cx="2099934" cy="656590"/>
          </a:xfrm>
          <a:prstGeom prst="rect">
            <a:avLst/>
          </a:prstGeom>
          <a:ln w="12700">
            <a:solidFill>
              <a:schemeClr val="bg2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hard drive</a:t>
            </a:r>
          </a:p>
        </p:txBody>
      </p:sp>
      <p:sp>
        <p:nvSpPr>
          <p:cNvPr id="621" name="Shape 621"/>
          <p:cNvSpPr/>
          <p:nvPr/>
        </p:nvSpPr>
        <p:spPr>
          <a:xfrm>
            <a:off x="3971490" y="5547032"/>
            <a:ext cx="3202024" cy="1498817"/>
          </a:xfrm>
          <a:prstGeom prst="rect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 dirty="0"/>
          </a:p>
        </p:txBody>
      </p:sp>
      <p:sp>
        <p:nvSpPr>
          <p:cNvPr id="622" name="Shape 622"/>
          <p:cNvSpPr/>
          <p:nvPr/>
        </p:nvSpPr>
        <p:spPr>
          <a:xfrm>
            <a:off x="7305400" y="5752702"/>
            <a:ext cx="4252767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chemeClr val="bg1"/>
                </a:solidFill>
              </a:rPr>
              <a:t>build common interface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 dirty="0">
                <a:solidFill>
                  <a:schemeClr val="bg1"/>
                </a:solidFill>
              </a:rPr>
              <a:t>on top of all HDDs</a:t>
            </a: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>
            <a:spLocks noGrp="1"/>
          </p:cNvSpPr>
          <p:nvPr>
            <p:ph type="title"/>
          </p:nvPr>
        </p:nvSpPr>
        <p:spPr>
          <a:xfrm>
            <a:off x="1070331" y="1638300"/>
            <a:ext cx="10864138" cy="3302000"/>
          </a:xfrm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Hard Disks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Shape 6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Basic Interface</a:t>
            </a:r>
          </a:p>
        </p:txBody>
      </p:sp>
      <p:sp>
        <p:nvSpPr>
          <p:cNvPr id="628" name="Shape 628"/>
          <p:cNvSpPr>
            <a:spLocks noGrp="1"/>
          </p:cNvSpPr>
          <p:nvPr>
            <p:ph type="body" idx="4294967295"/>
          </p:nvPr>
        </p:nvSpPr>
        <p:spPr>
          <a:xfrm>
            <a:off x="782638" y="2474913"/>
            <a:ext cx="12222162" cy="704056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Disk has a sector-addressable address space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Appears as </a:t>
            </a:r>
            <a:r>
              <a:rPr sz="3500" dirty="0"/>
              <a:t>an array of sectors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Sectors are typically </a:t>
            </a:r>
            <a:r>
              <a:rPr sz="3800" u="sng" dirty="0"/>
              <a:t>512 bytes</a:t>
            </a:r>
            <a:r>
              <a:rPr sz="3800" dirty="0"/>
              <a:t> or 4096 bytes.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Main operations: reads + writes to sectors</a:t>
            </a:r>
            <a:endParaRPr lang="en-US"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Mechanical (slow) nature makes management “interesting”</a:t>
            </a:r>
            <a:endParaRPr sz="3800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Shape 630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31" name="Shape 631"/>
          <p:cNvSpPr/>
          <p:nvPr/>
        </p:nvSpPr>
        <p:spPr>
          <a:xfrm>
            <a:off x="2011255" y="2386301"/>
            <a:ext cx="141000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Platter</a:t>
            </a:r>
          </a:p>
        </p:txBody>
      </p:sp>
      <p:sp>
        <p:nvSpPr>
          <p:cNvPr id="632" name="Shape 632"/>
          <p:cNvSpPr/>
          <p:nvPr/>
        </p:nvSpPr>
        <p:spPr>
          <a:xfrm>
            <a:off x="9484902" y="111824"/>
            <a:ext cx="34458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 b="1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4000" b="1">
                <a:solidFill>
                  <a:srgbClr val="53585F"/>
                </a:solidFill>
              </a:rPr>
              <a:t>Disk Internals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00" dirty="0">
                <a:solidFill>
                  <a:srgbClr val="FFFFFF"/>
                </a:solidFill>
              </a:rPr>
              <a:t>File System Trend</a:t>
            </a:r>
            <a:endParaRPr sz="6400" dirty="0">
              <a:solidFill>
                <a:srgbClr val="FFFFFF"/>
              </a:solidFill>
            </a:endParaRP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1C6CFED5-A56F-2A4C-B1E8-30115C72F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0857" y="2286544"/>
            <a:ext cx="10508343" cy="63349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83648071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35" name="Shape 635"/>
          <p:cNvSpPr/>
          <p:nvPr/>
        </p:nvSpPr>
        <p:spPr>
          <a:xfrm>
            <a:off x="2511272" y="5416550"/>
            <a:ext cx="79822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Platter is covered with a magnetic film.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38" name="Shape 638"/>
          <p:cNvSpPr/>
          <p:nvPr/>
        </p:nvSpPr>
        <p:spPr>
          <a:xfrm>
            <a:off x="1884382" y="2386301"/>
            <a:ext cx="16637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Spindle</a:t>
            </a:r>
          </a:p>
        </p:txBody>
      </p:sp>
      <p:sp>
        <p:nvSpPr>
          <p:cNvPr id="639" name="Shape 639"/>
          <p:cNvSpPr/>
          <p:nvPr/>
        </p:nvSpPr>
        <p:spPr>
          <a:xfrm>
            <a:off x="6178550" y="2386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/>
          <p:nvPr/>
        </p:nvSpPr>
        <p:spPr>
          <a:xfrm>
            <a:off x="6324271" y="4236261"/>
            <a:ext cx="1478078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Surface</a:t>
            </a:r>
          </a:p>
        </p:txBody>
      </p:sp>
      <p:sp>
        <p:nvSpPr>
          <p:cNvPr id="642" name="Shape 642"/>
          <p:cNvSpPr/>
          <p:nvPr/>
        </p:nvSpPr>
        <p:spPr>
          <a:xfrm flipV="1">
            <a:off x="7063310" y="3481281"/>
            <a:ext cx="1" cy="691177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43" name="Shape 643"/>
          <p:cNvSpPr/>
          <p:nvPr/>
        </p:nvSpPr>
        <p:spPr>
          <a:xfrm>
            <a:off x="4777654" y="1842920"/>
            <a:ext cx="3449492" cy="1539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6AAA8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4777654" y="1779420"/>
            <a:ext cx="3449492" cy="1539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45" name="Shape 645"/>
          <p:cNvSpPr/>
          <p:nvPr/>
        </p:nvSpPr>
        <p:spPr>
          <a:xfrm>
            <a:off x="6178550" y="2386301"/>
            <a:ext cx="647700" cy="325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46" name="Shape 646"/>
          <p:cNvSpPr/>
          <p:nvPr/>
        </p:nvSpPr>
        <p:spPr>
          <a:xfrm>
            <a:off x="6494744" y="662449"/>
            <a:ext cx="169804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Surface</a:t>
            </a:r>
          </a:p>
        </p:txBody>
      </p:sp>
      <p:sp>
        <p:nvSpPr>
          <p:cNvPr id="647" name="Shape 647"/>
          <p:cNvSpPr/>
          <p:nvPr/>
        </p:nvSpPr>
        <p:spPr>
          <a:xfrm>
            <a:off x="7343764" y="1352591"/>
            <a:ext cx="1" cy="93515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" name="Group 652"/>
          <p:cNvGrpSpPr/>
          <p:nvPr/>
        </p:nvGrpSpPr>
        <p:grpSpPr>
          <a:xfrm>
            <a:off x="4777654" y="3303420"/>
            <a:ext cx="3449492" cy="1603000"/>
            <a:chOff x="0" y="0"/>
            <a:chExt cx="3449490" cy="1602999"/>
          </a:xfrm>
        </p:grpSpPr>
        <p:sp>
          <p:nvSpPr>
            <p:cNvPr id="649" name="Shape 649"/>
            <p:cNvSpPr/>
            <p:nvPr/>
          </p:nvSpPr>
          <p:spPr>
            <a:xfrm>
              <a:off x="0" y="6350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8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0" y="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400895" y="606881"/>
              <a:ext cx="647701" cy="325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grpSp>
        <p:nvGrpSpPr>
          <p:cNvPr id="656" name="Group 656"/>
          <p:cNvGrpSpPr/>
          <p:nvPr/>
        </p:nvGrpSpPr>
        <p:grpSpPr>
          <a:xfrm>
            <a:off x="4777654" y="2795420"/>
            <a:ext cx="3449492" cy="1603000"/>
            <a:chOff x="0" y="0"/>
            <a:chExt cx="3449490" cy="1602999"/>
          </a:xfrm>
        </p:grpSpPr>
        <p:sp>
          <p:nvSpPr>
            <p:cNvPr id="653" name="Shape 653"/>
            <p:cNvSpPr/>
            <p:nvPr/>
          </p:nvSpPr>
          <p:spPr>
            <a:xfrm>
              <a:off x="0" y="6350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8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0" y="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400895" y="606881"/>
              <a:ext cx="647701" cy="325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grpSp>
        <p:nvGrpSpPr>
          <p:cNvPr id="660" name="Group 660"/>
          <p:cNvGrpSpPr/>
          <p:nvPr/>
        </p:nvGrpSpPr>
        <p:grpSpPr>
          <a:xfrm>
            <a:off x="4777654" y="2287420"/>
            <a:ext cx="3449492" cy="1603000"/>
            <a:chOff x="0" y="0"/>
            <a:chExt cx="3449490" cy="1602999"/>
          </a:xfrm>
        </p:grpSpPr>
        <p:sp>
          <p:nvSpPr>
            <p:cNvPr id="657" name="Shape 657"/>
            <p:cNvSpPr/>
            <p:nvPr/>
          </p:nvSpPr>
          <p:spPr>
            <a:xfrm>
              <a:off x="0" y="6350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8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0" y="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400895" y="606881"/>
              <a:ext cx="647701" cy="325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grpSp>
        <p:nvGrpSpPr>
          <p:cNvPr id="664" name="Group 664"/>
          <p:cNvGrpSpPr/>
          <p:nvPr/>
        </p:nvGrpSpPr>
        <p:grpSpPr>
          <a:xfrm>
            <a:off x="4777654" y="1779420"/>
            <a:ext cx="3449492" cy="1603000"/>
            <a:chOff x="0" y="0"/>
            <a:chExt cx="3449490" cy="1602999"/>
          </a:xfrm>
        </p:grpSpPr>
        <p:sp>
          <p:nvSpPr>
            <p:cNvPr id="661" name="Shape 661"/>
            <p:cNvSpPr/>
            <p:nvPr/>
          </p:nvSpPr>
          <p:spPr>
            <a:xfrm>
              <a:off x="0" y="6350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6AAA8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0" y="0"/>
              <a:ext cx="3449491" cy="1539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400895" y="606881"/>
              <a:ext cx="647701" cy="325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665" name="Shape 665"/>
          <p:cNvSpPr/>
          <p:nvPr/>
        </p:nvSpPr>
        <p:spPr>
          <a:xfrm>
            <a:off x="1998751" y="5830578"/>
            <a:ext cx="90072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Many platters may be bound to the spindle.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5158654" y="1366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2" name="Shape 672"/>
          <p:cNvSpPr/>
          <p:nvPr/>
        </p:nvSpPr>
        <p:spPr>
          <a:xfrm>
            <a:off x="5666654" y="1876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3" name="Shape 673"/>
          <p:cNvSpPr/>
          <p:nvPr/>
        </p:nvSpPr>
        <p:spPr>
          <a:xfrm>
            <a:off x="6178550" y="2386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4" name="Shape 674"/>
          <p:cNvSpPr/>
          <p:nvPr/>
        </p:nvSpPr>
        <p:spPr>
          <a:xfrm>
            <a:off x="994969" y="5254432"/>
            <a:ext cx="11014863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Each surface is divided into rings called </a:t>
            </a:r>
            <a:r>
              <a:rPr sz="3600" u="sng">
                <a:solidFill>
                  <a:srgbClr val="FFFFFF"/>
                </a:solidFill>
              </a:rPr>
              <a:t>tracks</a:t>
            </a:r>
            <a:r>
              <a:rPr sz="3600">
                <a:solidFill>
                  <a:srgbClr val="FFFFFF"/>
                </a:solidFill>
              </a:rPr>
              <a:t>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A stack of tracks (across platters) is called a </a:t>
            </a:r>
            <a:r>
              <a:rPr sz="3600" u="sng">
                <a:solidFill>
                  <a:srgbClr val="FFFFFF"/>
                </a:solidFill>
              </a:rPr>
              <a:t>cylinder</a:t>
            </a:r>
            <a:r>
              <a:rPr sz="3600">
                <a:solidFill>
                  <a:srgbClr val="FFFFFF"/>
                </a:solidFill>
              </a:rPr>
              <a:t>.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Shape 676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7" name="Shape 677"/>
          <p:cNvSpPr/>
          <p:nvPr/>
        </p:nvSpPr>
        <p:spPr>
          <a:xfrm>
            <a:off x="5158654" y="1366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8" name="Shape 678"/>
          <p:cNvSpPr/>
          <p:nvPr/>
        </p:nvSpPr>
        <p:spPr>
          <a:xfrm>
            <a:off x="5666654" y="1876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79" name="Shape 679"/>
          <p:cNvSpPr/>
          <p:nvPr/>
        </p:nvSpPr>
        <p:spPr>
          <a:xfrm>
            <a:off x="4820319" y="2710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680" name="Shape 680"/>
          <p:cNvSpPr/>
          <p:nvPr/>
        </p:nvSpPr>
        <p:spPr>
          <a:xfrm flipV="1">
            <a:off x="6502399" y="1028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681" name="Shape 681"/>
          <p:cNvSpPr/>
          <p:nvPr/>
        </p:nvSpPr>
        <p:spPr>
          <a:xfrm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682" name="Shape 682"/>
          <p:cNvSpPr/>
          <p:nvPr/>
        </p:nvSpPr>
        <p:spPr>
          <a:xfrm flipH="1"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683" name="Shape 683"/>
          <p:cNvSpPr/>
          <p:nvPr/>
        </p:nvSpPr>
        <p:spPr>
          <a:xfrm>
            <a:off x="6178550" y="2386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84" name="Shape 684"/>
          <p:cNvSpPr/>
          <p:nvPr/>
        </p:nvSpPr>
        <p:spPr>
          <a:xfrm>
            <a:off x="1740204" y="5527482"/>
            <a:ext cx="952439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tracks are divided into numbered sectors.</a:t>
            </a:r>
          </a:p>
        </p:txBody>
      </p:sp>
      <p:sp>
        <p:nvSpPr>
          <p:cNvPr id="685" name="Shape 685"/>
          <p:cNvSpPr/>
          <p:nvPr/>
        </p:nvSpPr>
        <p:spPr>
          <a:xfrm>
            <a:off x="68619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</a:t>
            </a:r>
          </a:p>
        </p:txBody>
      </p:sp>
      <p:sp>
        <p:nvSpPr>
          <p:cNvPr id="686" name="Shape 686"/>
          <p:cNvSpPr/>
          <p:nvPr/>
        </p:nvSpPr>
        <p:spPr>
          <a:xfrm>
            <a:off x="68619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2</a:t>
            </a:r>
          </a:p>
        </p:txBody>
      </p:sp>
      <p:sp>
        <p:nvSpPr>
          <p:cNvPr id="687" name="Shape 687"/>
          <p:cNvSpPr/>
          <p:nvPr/>
        </p:nvSpPr>
        <p:spPr>
          <a:xfrm>
            <a:off x="64809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3</a:t>
            </a:r>
          </a:p>
        </p:txBody>
      </p:sp>
      <p:sp>
        <p:nvSpPr>
          <p:cNvPr id="688" name="Shape 688"/>
          <p:cNvSpPr/>
          <p:nvPr/>
        </p:nvSpPr>
        <p:spPr>
          <a:xfrm>
            <a:off x="64809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0</a:t>
            </a:r>
          </a:p>
        </p:txBody>
      </p:sp>
      <p:sp>
        <p:nvSpPr>
          <p:cNvPr id="689" name="Shape 689"/>
          <p:cNvSpPr/>
          <p:nvPr/>
        </p:nvSpPr>
        <p:spPr>
          <a:xfrm>
            <a:off x="57951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6</a:t>
            </a:r>
          </a:p>
        </p:txBody>
      </p:sp>
      <p:sp>
        <p:nvSpPr>
          <p:cNvPr id="690" name="Shape 690"/>
          <p:cNvSpPr/>
          <p:nvPr/>
        </p:nvSpPr>
        <p:spPr>
          <a:xfrm>
            <a:off x="57951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5</a:t>
            </a:r>
          </a:p>
        </p:txBody>
      </p:sp>
      <p:sp>
        <p:nvSpPr>
          <p:cNvPr id="691" name="Shape 691"/>
          <p:cNvSpPr/>
          <p:nvPr/>
        </p:nvSpPr>
        <p:spPr>
          <a:xfrm>
            <a:off x="61126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4</a:t>
            </a:r>
          </a:p>
        </p:txBody>
      </p:sp>
      <p:sp>
        <p:nvSpPr>
          <p:cNvPr id="692" name="Shape 692"/>
          <p:cNvSpPr/>
          <p:nvPr/>
        </p:nvSpPr>
        <p:spPr>
          <a:xfrm>
            <a:off x="61126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7</a:t>
            </a:r>
          </a:p>
        </p:txBody>
      </p:sp>
      <p:sp>
        <p:nvSpPr>
          <p:cNvPr id="693" name="Shape 693"/>
          <p:cNvSpPr/>
          <p:nvPr/>
        </p:nvSpPr>
        <p:spPr>
          <a:xfrm>
            <a:off x="6684188" y="1423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694" name="Shape 694"/>
          <p:cNvSpPr/>
          <p:nvPr/>
        </p:nvSpPr>
        <p:spPr>
          <a:xfrm>
            <a:off x="7268388" y="1987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695" name="Shape 695"/>
          <p:cNvSpPr/>
          <p:nvPr/>
        </p:nvSpPr>
        <p:spPr>
          <a:xfrm>
            <a:off x="71836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696" name="Shape 696"/>
          <p:cNvSpPr/>
          <p:nvPr/>
        </p:nvSpPr>
        <p:spPr>
          <a:xfrm>
            <a:off x="6615503" y="3374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697" name="Shape 697"/>
          <p:cNvSpPr/>
          <p:nvPr/>
        </p:nvSpPr>
        <p:spPr>
          <a:xfrm>
            <a:off x="5821877" y="1423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15</a:t>
            </a:r>
          </a:p>
        </p:txBody>
      </p:sp>
      <p:sp>
        <p:nvSpPr>
          <p:cNvPr id="698" name="Shape 698"/>
          <p:cNvSpPr/>
          <p:nvPr/>
        </p:nvSpPr>
        <p:spPr>
          <a:xfrm>
            <a:off x="5174177" y="1987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699" name="Shape 699"/>
          <p:cNvSpPr/>
          <p:nvPr/>
        </p:nvSpPr>
        <p:spPr>
          <a:xfrm>
            <a:off x="52024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700" name="Shape 700"/>
          <p:cNvSpPr/>
          <p:nvPr/>
        </p:nvSpPr>
        <p:spPr>
          <a:xfrm>
            <a:off x="5856480" y="3374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701" name="Shape 701"/>
          <p:cNvSpPr/>
          <p:nvPr/>
        </p:nvSpPr>
        <p:spPr>
          <a:xfrm>
            <a:off x="6746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16</a:t>
            </a:r>
          </a:p>
        </p:txBody>
      </p:sp>
      <p:sp>
        <p:nvSpPr>
          <p:cNvPr id="702" name="Shape 702"/>
          <p:cNvSpPr/>
          <p:nvPr/>
        </p:nvSpPr>
        <p:spPr>
          <a:xfrm>
            <a:off x="76747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703" name="Shape 703"/>
          <p:cNvSpPr/>
          <p:nvPr/>
        </p:nvSpPr>
        <p:spPr>
          <a:xfrm>
            <a:off x="76351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704" name="Shape 704"/>
          <p:cNvSpPr/>
          <p:nvPr/>
        </p:nvSpPr>
        <p:spPr>
          <a:xfrm>
            <a:off x="6805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705" name="Shape 705"/>
          <p:cNvSpPr/>
          <p:nvPr/>
        </p:nvSpPr>
        <p:spPr>
          <a:xfrm>
            <a:off x="5730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706" name="Shape 706"/>
          <p:cNvSpPr/>
          <p:nvPr/>
        </p:nvSpPr>
        <p:spPr>
          <a:xfrm>
            <a:off x="48553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707" name="Shape 707"/>
          <p:cNvSpPr/>
          <p:nvPr/>
        </p:nvSpPr>
        <p:spPr>
          <a:xfrm>
            <a:off x="48792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708" name="Shape 708"/>
          <p:cNvSpPr/>
          <p:nvPr/>
        </p:nvSpPr>
        <p:spPr>
          <a:xfrm>
            <a:off x="5789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11" name="Shape 711"/>
          <p:cNvSpPr/>
          <p:nvPr/>
        </p:nvSpPr>
        <p:spPr>
          <a:xfrm>
            <a:off x="5158654" y="1366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12" name="Shape 712"/>
          <p:cNvSpPr/>
          <p:nvPr/>
        </p:nvSpPr>
        <p:spPr>
          <a:xfrm>
            <a:off x="5666654" y="1876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13" name="Shape 713"/>
          <p:cNvSpPr/>
          <p:nvPr/>
        </p:nvSpPr>
        <p:spPr>
          <a:xfrm>
            <a:off x="4820319" y="2710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14" name="Shape 714"/>
          <p:cNvSpPr/>
          <p:nvPr/>
        </p:nvSpPr>
        <p:spPr>
          <a:xfrm flipV="1">
            <a:off x="6502399" y="1028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15" name="Shape 715"/>
          <p:cNvSpPr/>
          <p:nvPr/>
        </p:nvSpPr>
        <p:spPr>
          <a:xfrm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16" name="Shape 716"/>
          <p:cNvSpPr/>
          <p:nvPr/>
        </p:nvSpPr>
        <p:spPr>
          <a:xfrm flipH="1"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17" name="Shape 717"/>
          <p:cNvSpPr/>
          <p:nvPr/>
        </p:nvSpPr>
        <p:spPr>
          <a:xfrm>
            <a:off x="6178550" y="2386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18" name="Shape 718"/>
          <p:cNvSpPr/>
          <p:nvPr/>
        </p:nvSpPr>
        <p:spPr>
          <a:xfrm>
            <a:off x="1032916" y="5654482"/>
            <a:ext cx="1093896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u="sng">
                <a:solidFill>
                  <a:srgbClr val="FFFFFF"/>
                </a:solidFill>
              </a:rPr>
              <a:t>Heads</a:t>
            </a:r>
            <a:r>
              <a:rPr sz="3600">
                <a:solidFill>
                  <a:srgbClr val="FFFFFF"/>
                </a:solidFill>
              </a:rPr>
              <a:t> on a moving </a:t>
            </a:r>
            <a:r>
              <a:rPr sz="3600" u="sng">
                <a:solidFill>
                  <a:srgbClr val="FFFFFF"/>
                </a:solidFill>
              </a:rPr>
              <a:t>arm</a:t>
            </a:r>
            <a:r>
              <a:rPr sz="3600">
                <a:solidFill>
                  <a:srgbClr val="FFFFFF"/>
                </a:solidFill>
              </a:rPr>
              <a:t> can read from each surface.</a:t>
            </a:r>
          </a:p>
        </p:txBody>
      </p:sp>
      <p:sp>
        <p:nvSpPr>
          <p:cNvPr id="719" name="Shape 719"/>
          <p:cNvSpPr/>
          <p:nvPr/>
        </p:nvSpPr>
        <p:spPr>
          <a:xfrm>
            <a:off x="68619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</a:t>
            </a:r>
          </a:p>
        </p:txBody>
      </p:sp>
      <p:sp>
        <p:nvSpPr>
          <p:cNvPr id="720" name="Shape 720"/>
          <p:cNvSpPr/>
          <p:nvPr/>
        </p:nvSpPr>
        <p:spPr>
          <a:xfrm>
            <a:off x="68619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2</a:t>
            </a:r>
          </a:p>
        </p:txBody>
      </p:sp>
      <p:sp>
        <p:nvSpPr>
          <p:cNvPr id="721" name="Shape 721"/>
          <p:cNvSpPr/>
          <p:nvPr/>
        </p:nvSpPr>
        <p:spPr>
          <a:xfrm>
            <a:off x="64809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3</a:t>
            </a:r>
          </a:p>
        </p:txBody>
      </p:sp>
      <p:sp>
        <p:nvSpPr>
          <p:cNvPr id="722" name="Shape 722"/>
          <p:cNvSpPr/>
          <p:nvPr/>
        </p:nvSpPr>
        <p:spPr>
          <a:xfrm>
            <a:off x="64809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0</a:t>
            </a:r>
          </a:p>
        </p:txBody>
      </p:sp>
      <p:sp>
        <p:nvSpPr>
          <p:cNvPr id="723" name="Shape 723"/>
          <p:cNvSpPr/>
          <p:nvPr/>
        </p:nvSpPr>
        <p:spPr>
          <a:xfrm>
            <a:off x="57951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6</a:t>
            </a:r>
          </a:p>
        </p:txBody>
      </p:sp>
      <p:sp>
        <p:nvSpPr>
          <p:cNvPr id="724" name="Shape 724"/>
          <p:cNvSpPr/>
          <p:nvPr/>
        </p:nvSpPr>
        <p:spPr>
          <a:xfrm>
            <a:off x="57951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5</a:t>
            </a:r>
          </a:p>
        </p:txBody>
      </p:sp>
      <p:sp>
        <p:nvSpPr>
          <p:cNvPr id="725" name="Shape 725"/>
          <p:cNvSpPr/>
          <p:nvPr/>
        </p:nvSpPr>
        <p:spPr>
          <a:xfrm>
            <a:off x="61126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4</a:t>
            </a:r>
          </a:p>
        </p:txBody>
      </p:sp>
      <p:sp>
        <p:nvSpPr>
          <p:cNvPr id="726" name="Shape 726"/>
          <p:cNvSpPr/>
          <p:nvPr/>
        </p:nvSpPr>
        <p:spPr>
          <a:xfrm>
            <a:off x="61126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7</a:t>
            </a:r>
          </a:p>
        </p:txBody>
      </p:sp>
      <p:sp>
        <p:nvSpPr>
          <p:cNvPr id="727" name="Shape 727"/>
          <p:cNvSpPr/>
          <p:nvPr/>
        </p:nvSpPr>
        <p:spPr>
          <a:xfrm>
            <a:off x="6684188" y="1423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728" name="Shape 728"/>
          <p:cNvSpPr/>
          <p:nvPr/>
        </p:nvSpPr>
        <p:spPr>
          <a:xfrm>
            <a:off x="7268388" y="1987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729" name="Shape 729"/>
          <p:cNvSpPr/>
          <p:nvPr/>
        </p:nvSpPr>
        <p:spPr>
          <a:xfrm>
            <a:off x="71836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730" name="Shape 730"/>
          <p:cNvSpPr/>
          <p:nvPr/>
        </p:nvSpPr>
        <p:spPr>
          <a:xfrm>
            <a:off x="6615503" y="3374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731" name="Shape 731"/>
          <p:cNvSpPr/>
          <p:nvPr/>
        </p:nvSpPr>
        <p:spPr>
          <a:xfrm>
            <a:off x="5821877" y="1423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15</a:t>
            </a:r>
          </a:p>
        </p:txBody>
      </p:sp>
      <p:sp>
        <p:nvSpPr>
          <p:cNvPr id="732" name="Shape 732"/>
          <p:cNvSpPr/>
          <p:nvPr/>
        </p:nvSpPr>
        <p:spPr>
          <a:xfrm>
            <a:off x="5174177" y="1987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733" name="Shape 733"/>
          <p:cNvSpPr/>
          <p:nvPr/>
        </p:nvSpPr>
        <p:spPr>
          <a:xfrm>
            <a:off x="52024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734" name="Shape 734"/>
          <p:cNvSpPr/>
          <p:nvPr/>
        </p:nvSpPr>
        <p:spPr>
          <a:xfrm>
            <a:off x="5856480" y="3374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735" name="Shape 735"/>
          <p:cNvSpPr/>
          <p:nvPr/>
        </p:nvSpPr>
        <p:spPr>
          <a:xfrm>
            <a:off x="6746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16</a:t>
            </a:r>
          </a:p>
        </p:txBody>
      </p:sp>
      <p:sp>
        <p:nvSpPr>
          <p:cNvPr id="736" name="Shape 736"/>
          <p:cNvSpPr/>
          <p:nvPr/>
        </p:nvSpPr>
        <p:spPr>
          <a:xfrm>
            <a:off x="76747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737" name="Shape 737"/>
          <p:cNvSpPr/>
          <p:nvPr/>
        </p:nvSpPr>
        <p:spPr>
          <a:xfrm>
            <a:off x="76351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738" name="Shape 738"/>
          <p:cNvSpPr/>
          <p:nvPr/>
        </p:nvSpPr>
        <p:spPr>
          <a:xfrm>
            <a:off x="6805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739" name="Shape 739"/>
          <p:cNvSpPr/>
          <p:nvPr/>
        </p:nvSpPr>
        <p:spPr>
          <a:xfrm>
            <a:off x="5730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740" name="Shape 740"/>
          <p:cNvSpPr/>
          <p:nvPr/>
        </p:nvSpPr>
        <p:spPr>
          <a:xfrm>
            <a:off x="48553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741" name="Shape 741"/>
          <p:cNvSpPr/>
          <p:nvPr/>
        </p:nvSpPr>
        <p:spPr>
          <a:xfrm>
            <a:off x="48792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742" name="Shape 742"/>
          <p:cNvSpPr/>
          <p:nvPr/>
        </p:nvSpPr>
        <p:spPr>
          <a:xfrm>
            <a:off x="5789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743" name="Shape 743"/>
          <p:cNvSpPr/>
          <p:nvPr/>
        </p:nvSpPr>
        <p:spPr>
          <a:xfrm>
            <a:off x="4300677" y="4159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744" name="Shape 744"/>
          <p:cNvSpPr/>
          <p:nvPr/>
        </p:nvSpPr>
        <p:spPr>
          <a:xfrm>
            <a:off x="4745532" y="2627625"/>
            <a:ext cx="533401" cy="533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745" name="Shape 745"/>
          <p:cNvSpPr/>
          <p:nvPr/>
        </p:nvSpPr>
        <p:spPr>
          <a:xfrm flipV="1">
            <a:off x="4699394" y="2959721"/>
            <a:ext cx="290436" cy="1596908"/>
          </a:xfrm>
          <a:prstGeom prst="line">
            <a:avLst/>
          </a:prstGeom>
          <a:ln w="2032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Shape 747"/>
          <p:cNvSpPr/>
          <p:nvPr/>
        </p:nvSpPr>
        <p:spPr>
          <a:xfrm>
            <a:off x="4777654" y="985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48" name="Shape 748"/>
          <p:cNvSpPr/>
          <p:nvPr/>
        </p:nvSpPr>
        <p:spPr>
          <a:xfrm>
            <a:off x="5158654" y="1366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49" name="Shape 749"/>
          <p:cNvSpPr/>
          <p:nvPr/>
        </p:nvSpPr>
        <p:spPr>
          <a:xfrm>
            <a:off x="5666654" y="1876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50" name="Shape 750"/>
          <p:cNvSpPr/>
          <p:nvPr/>
        </p:nvSpPr>
        <p:spPr>
          <a:xfrm>
            <a:off x="4820319" y="2710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51" name="Shape 751"/>
          <p:cNvSpPr/>
          <p:nvPr/>
        </p:nvSpPr>
        <p:spPr>
          <a:xfrm flipV="1">
            <a:off x="6502399" y="1028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52" name="Shape 752"/>
          <p:cNvSpPr/>
          <p:nvPr/>
        </p:nvSpPr>
        <p:spPr>
          <a:xfrm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53" name="Shape 753"/>
          <p:cNvSpPr/>
          <p:nvPr/>
        </p:nvSpPr>
        <p:spPr>
          <a:xfrm flipH="1" flipV="1">
            <a:off x="5312989" y="1520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754" name="Shape 754"/>
          <p:cNvSpPr/>
          <p:nvPr/>
        </p:nvSpPr>
        <p:spPr>
          <a:xfrm>
            <a:off x="6178550" y="2386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68619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</a:t>
            </a:r>
          </a:p>
        </p:txBody>
      </p:sp>
      <p:sp>
        <p:nvSpPr>
          <p:cNvPr id="756" name="Shape 756"/>
          <p:cNvSpPr/>
          <p:nvPr/>
        </p:nvSpPr>
        <p:spPr>
          <a:xfrm>
            <a:off x="68619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2</a:t>
            </a:r>
          </a:p>
        </p:txBody>
      </p:sp>
      <p:sp>
        <p:nvSpPr>
          <p:cNvPr id="757" name="Shape 757"/>
          <p:cNvSpPr/>
          <p:nvPr/>
        </p:nvSpPr>
        <p:spPr>
          <a:xfrm>
            <a:off x="64809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3</a:t>
            </a:r>
          </a:p>
        </p:txBody>
      </p:sp>
      <p:sp>
        <p:nvSpPr>
          <p:cNvPr id="758" name="Shape 758"/>
          <p:cNvSpPr/>
          <p:nvPr/>
        </p:nvSpPr>
        <p:spPr>
          <a:xfrm>
            <a:off x="64809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0</a:t>
            </a:r>
          </a:p>
        </p:txBody>
      </p:sp>
      <p:sp>
        <p:nvSpPr>
          <p:cNvPr id="759" name="Shape 759"/>
          <p:cNvSpPr/>
          <p:nvPr/>
        </p:nvSpPr>
        <p:spPr>
          <a:xfrm>
            <a:off x="5795188" y="2185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6</a:t>
            </a:r>
          </a:p>
        </p:txBody>
      </p:sp>
      <p:sp>
        <p:nvSpPr>
          <p:cNvPr id="760" name="Shape 760"/>
          <p:cNvSpPr/>
          <p:nvPr/>
        </p:nvSpPr>
        <p:spPr>
          <a:xfrm>
            <a:off x="5795188" y="26170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5</a:t>
            </a:r>
          </a:p>
        </p:txBody>
      </p:sp>
      <p:sp>
        <p:nvSpPr>
          <p:cNvPr id="761" name="Shape 761"/>
          <p:cNvSpPr/>
          <p:nvPr/>
        </p:nvSpPr>
        <p:spPr>
          <a:xfrm>
            <a:off x="6112688" y="288663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4</a:t>
            </a:r>
          </a:p>
        </p:txBody>
      </p:sp>
      <p:sp>
        <p:nvSpPr>
          <p:cNvPr id="762" name="Shape 762"/>
          <p:cNvSpPr/>
          <p:nvPr/>
        </p:nvSpPr>
        <p:spPr>
          <a:xfrm>
            <a:off x="6112688" y="1931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7</a:t>
            </a:r>
          </a:p>
        </p:txBody>
      </p:sp>
      <p:sp>
        <p:nvSpPr>
          <p:cNvPr id="763" name="Shape 763"/>
          <p:cNvSpPr/>
          <p:nvPr/>
        </p:nvSpPr>
        <p:spPr>
          <a:xfrm>
            <a:off x="6684188" y="1423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764" name="Shape 764"/>
          <p:cNvSpPr/>
          <p:nvPr/>
        </p:nvSpPr>
        <p:spPr>
          <a:xfrm>
            <a:off x="7268388" y="1987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765" name="Shape 765"/>
          <p:cNvSpPr/>
          <p:nvPr/>
        </p:nvSpPr>
        <p:spPr>
          <a:xfrm>
            <a:off x="71836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766" name="Shape 766"/>
          <p:cNvSpPr/>
          <p:nvPr/>
        </p:nvSpPr>
        <p:spPr>
          <a:xfrm>
            <a:off x="6615503" y="3374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767" name="Shape 767"/>
          <p:cNvSpPr/>
          <p:nvPr/>
        </p:nvSpPr>
        <p:spPr>
          <a:xfrm>
            <a:off x="5821877" y="1423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15</a:t>
            </a:r>
          </a:p>
        </p:txBody>
      </p:sp>
      <p:sp>
        <p:nvSpPr>
          <p:cNvPr id="768" name="Shape 768"/>
          <p:cNvSpPr/>
          <p:nvPr/>
        </p:nvSpPr>
        <p:spPr>
          <a:xfrm>
            <a:off x="5174177" y="1987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769" name="Shape 769"/>
          <p:cNvSpPr/>
          <p:nvPr/>
        </p:nvSpPr>
        <p:spPr>
          <a:xfrm>
            <a:off x="5202430" y="2774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770" name="Shape 770"/>
          <p:cNvSpPr/>
          <p:nvPr/>
        </p:nvSpPr>
        <p:spPr>
          <a:xfrm>
            <a:off x="5856480" y="3374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771" name="Shape 771"/>
          <p:cNvSpPr/>
          <p:nvPr/>
        </p:nvSpPr>
        <p:spPr>
          <a:xfrm>
            <a:off x="6746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16</a:t>
            </a:r>
          </a:p>
        </p:txBody>
      </p:sp>
      <p:sp>
        <p:nvSpPr>
          <p:cNvPr id="772" name="Shape 772"/>
          <p:cNvSpPr/>
          <p:nvPr/>
        </p:nvSpPr>
        <p:spPr>
          <a:xfrm>
            <a:off x="76747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773" name="Shape 773"/>
          <p:cNvSpPr/>
          <p:nvPr/>
        </p:nvSpPr>
        <p:spPr>
          <a:xfrm>
            <a:off x="76351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774" name="Shape 774"/>
          <p:cNvSpPr/>
          <p:nvPr/>
        </p:nvSpPr>
        <p:spPr>
          <a:xfrm>
            <a:off x="6805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775" name="Shape 775"/>
          <p:cNvSpPr/>
          <p:nvPr/>
        </p:nvSpPr>
        <p:spPr>
          <a:xfrm>
            <a:off x="5730924" y="1027918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776" name="Shape 776"/>
          <p:cNvSpPr/>
          <p:nvPr/>
        </p:nvSpPr>
        <p:spPr>
          <a:xfrm>
            <a:off x="4855388" y="1857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777" name="Shape 777"/>
          <p:cNvSpPr/>
          <p:nvPr/>
        </p:nvSpPr>
        <p:spPr>
          <a:xfrm>
            <a:off x="4879261" y="3094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778" name="Shape 778"/>
          <p:cNvSpPr/>
          <p:nvPr/>
        </p:nvSpPr>
        <p:spPr>
          <a:xfrm>
            <a:off x="5789483" y="3842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779" name="Shape 779"/>
          <p:cNvSpPr/>
          <p:nvPr/>
        </p:nvSpPr>
        <p:spPr>
          <a:xfrm>
            <a:off x="4300677" y="4159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780" name="Shape 780"/>
          <p:cNvSpPr/>
          <p:nvPr/>
        </p:nvSpPr>
        <p:spPr>
          <a:xfrm>
            <a:off x="4745532" y="2627625"/>
            <a:ext cx="533401" cy="533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781" name="Shape 781"/>
          <p:cNvSpPr/>
          <p:nvPr/>
        </p:nvSpPr>
        <p:spPr>
          <a:xfrm flipV="1">
            <a:off x="4699394" y="2959721"/>
            <a:ext cx="290436" cy="1596908"/>
          </a:xfrm>
          <a:prstGeom prst="line">
            <a:avLst/>
          </a:prstGeom>
          <a:ln w="2032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82" name="Shape 782"/>
          <p:cNvSpPr/>
          <p:nvPr/>
        </p:nvSpPr>
        <p:spPr>
          <a:xfrm rot="1267083">
            <a:off x="6793428" y="395226"/>
            <a:ext cx="9779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spin</a:t>
            </a:r>
          </a:p>
        </p:txBody>
      </p:sp>
      <p:sp>
        <p:nvSpPr>
          <p:cNvPr id="785" name="Shape 785"/>
          <p:cNvSpPr/>
          <p:nvPr/>
        </p:nvSpPr>
        <p:spPr>
          <a:xfrm>
            <a:off x="5913760" y="455896"/>
            <a:ext cx="843050" cy="1918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98" extrusionOk="0">
                <a:moveTo>
                  <a:pt x="0" y="16498"/>
                </a:moveTo>
                <a:cubicBezTo>
                  <a:pt x="6330" y="-2544"/>
                  <a:pt x="13530" y="-5102"/>
                  <a:pt x="21600" y="8823"/>
                </a:cubicBezTo>
              </a:path>
            </a:pathLst>
          </a:custGeom>
          <a:ln w="38100">
            <a:solidFill>
              <a:srgbClr val="FFFFFF"/>
            </a:solidFill>
            <a:miter lim="400000"/>
            <a:headEnd type="triangle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3523970" y="5654482"/>
            <a:ext cx="595686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Spindle/platters rapidly spin.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08" name="Oval 24"/>
          <p:cNvSpPr>
            <a:spLocks noChangeArrowheads="1"/>
          </p:cNvSpPr>
          <p:nvPr/>
        </p:nvSpPr>
        <p:spPr bwMode="auto">
          <a:xfrm>
            <a:off x="3251200" y="5201920"/>
            <a:ext cx="6068907" cy="1842347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9" name="Oval 25"/>
          <p:cNvSpPr>
            <a:spLocks noChangeArrowheads="1"/>
          </p:cNvSpPr>
          <p:nvPr/>
        </p:nvSpPr>
        <p:spPr bwMode="auto">
          <a:xfrm>
            <a:off x="3576320" y="5418667"/>
            <a:ext cx="5310293" cy="1408853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0" name="Oval 26"/>
          <p:cNvSpPr>
            <a:spLocks noChangeArrowheads="1"/>
          </p:cNvSpPr>
          <p:nvPr/>
        </p:nvSpPr>
        <p:spPr bwMode="auto">
          <a:xfrm>
            <a:off x="4009813" y="5635413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1" name="Oval 27"/>
          <p:cNvSpPr>
            <a:spLocks noChangeArrowheads="1"/>
          </p:cNvSpPr>
          <p:nvPr/>
        </p:nvSpPr>
        <p:spPr bwMode="auto">
          <a:xfrm>
            <a:off x="4660054" y="5852160"/>
            <a:ext cx="3359573" cy="54186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12" name="Oval 28"/>
          <p:cNvSpPr>
            <a:spLocks noChangeArrowheads="1"/>
          </p:cNvSpPr>
          <p:nvPr/>
        </p:nvSpPr>
        <p:spPr bwMode="auto">
          <a:xfrm>
            <a:off x="5527040" y="5960533"/>
            <a:ext cx="1733973" cy="32512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2" name="Oval 18"/>
          <p:cNvSpPr>
            <a:spLocks noChangeArrowheads="1"/>
          </p:cNvSpPr>
          <p:nvPr/>
        </p:nvSpPr>
        <p:spPr bwMode="auto">
          <a:xfrm>
            <a:off x="3251200" y="4334933"/>
            <a:ext cx="6068907" cy="184234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3" name="Oval 19"/>
          <p:cNvSpPr>
            <a:spLocks noChangeArrowheads="1"/>
          </p:cNvSpPr>
          <p:nvPr/>
        </p:nvSpPr>
        <p:spPr bwMode="auto">
          <a:xfrm>
            <a:off x="3576320" y="4551680"/>
            <a:ext cx="5310293" cy="140885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4" name="Oval 20"/>
          <p:cNvSpPr>
            <a:spLocks noChangeArrowheads="1"/>
          </p:cNvSpPr>
          <p:nvPr/>
        </p:nvSpPr>
        <p:spPr bwMode="auto">
          <a:xfrm>
            <a:off x="4009813" y="4768427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5" name="Oval 21"/>
          <p:cNvSpPr>
            <a:spLocks noChangeArrowheads="1"/>
          </p:cNvSpPr>
          <p:nvPr/>
        </p:nvSpPr>
        <p:spPr bwMode="auto">
          <a:xfrm>
            <a:off x="4660054" y="4985173"/>
            <a:ext cx="3359573" cy="54186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06" name="Oval 22"/>
          <p:cNvSpPr>
            <a:spLocks noChangeArrowheads="1"/>
          </p:cNvSpPr>
          <p:nvPr/>
        </p:nvSpPr>
        <p:spPr bwMode="auto">
          <a:xfrm>
            <a:off x="5527040" y="5093547"/>
            <a:ext cx="1733973" cy="32512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6" name="Oval 12"/>
          <p:cNvSpPr>
            <a:spLocks noChangeArrowheads="1"/>
          </p:cNvSpPr>
          <p:nvPr/>
        </p:nvSpPr>
        <p:spPr bwMode="auto">
          <a:xfrm>
            <a:off x="3359573" y="3467947"/>
            <a:ext cx="6068907" cy="184234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7" name="Oval 13"/>
          <p:cNvSpPr>
            <a:spLocks noChangeArrowheads="1"/>
          </p:cNvSpPr>
          <p:nvPr/>
        </p:nvSpPr>
        <p:spPr bwMode="auto">
          <a:xfrm>
            <a:off x="3684694" y="3684694"/>
            <a:ext cx="5310293" cy="1408853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8" name="Oval 14"/>
          <p:cNvSpPr>
            <a:spLocks noChangeArrowheads="1"/>
          </p:cNvSpPr>
          <p:nvPr/>
        </p:nvSpPr>
        <p:spPr bwMode="auto">
          <a:xfrm>
            <a:off x="4118187" y="3901440"/>
            <a:ext cx="4443307" cy="97536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99" name="Oval 15"/>
          <p:cNvSpPr>
            <a:spLocks noChangeArrowheads="1"/>
          </p:cNvSpPr>
          <p:nvPr/>
        </p:nvSpPr>
        <p:spPr bwMode="auto">
          <a:xfrm>
            <a:off x="4768427" y="4118187"/>
            <a:ext cx="3359573" cy="541867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Disk Terminology</a:t>
            </a:r>
          </a:p>
        </p:txBody>
      </p:sp>
      <p:grpSp>
        <p:nvGrpSpPr>
          <p:cNvPr id="349247" name="Group 63"/>
          <p:cNvGrpSpPr>
            <a:grpSpLocks/>
          </p:cNvGrpSpPr>
          <p:nvPr/>
        </p:nvGrpSpPr>
        <p:grpSpPr bwMode="auto">
          <a:xfrm>
            <a:off x="3359573" y="2059093"/>
            <a:ext cx="6068907" cy="2492587"/>
            <a:chOff x="1488" y="912"/>
            <a:chExt cx="2688" cy="1104"/>
          </a:xfrm>
        </p:grpSpPr>
        <p:sp>
          <p:nvSpPr>
            <p:cNvPr id="349200" name="Oval 16"/>
            <p:cNvSpPr>
              <a:spLocks noChangeArrowheads="1"/>
            </p:cNvSpPr>
            <p:nvPr/>
          </p:nvSpPr>
          <p:spPr bwMode="auto">
            <a:xfrm>
              <a:off x="2496" y="1872"/>
              <a:ext cx="768" cy="14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89" name="Oval 5"/>
            <p:cNvSpPr>
              <a:spLocks noChangeArrowheads="1"/>
            </p:cNvSpPr>
            <p:nvPr/>
          </p:nvSpPr>
          <p:spPr bwMode="auto">
            <a:xfrm>
              <a:off x="1488" y="1200"/>
              <a:ext cx="2688" cy="81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0" name="Oval 6"/>
            <p:cNvSpPr>
              <a:spLocks noChangeArrowheads="1"/>
            </p:cNvSpPr>
            <p:nvPr/>
          </p:nvSpPr>
          <p:spPr bwMode="auto">
            <a:xfrm>
              <a:off x="1632" y="1296"/>
              <a:ext cx="2352" cy="62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1" name="Oval 7"/>
            <p:cNvSpPr>
              <a:spLocks noChangeArrowheads="1"/>
            </p:cNvSpPr>
            <p:nvPr/>
          </p:nvSpPr>
          <p:spPr bwMode="auto">
            <a:xfrm>
              <a:off x="1824" y="1392"/>
              <a:ext cx="1968" cy="432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2" name="Oval 8"/>
            <p:cNvSpPr>
              <a:spLocks noChangeArrowheads="1"/>
            </p:cNvSpPr>
            <p:nvPr/>
          </p:nvSpPr>
          <p:spPr bwMode="auto">
            <a:xfrm>
              <a:off x="2112" y="1488"/>
              <a:ext cx="1488" cy="24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193" name="Oval 9"/>
            <p:cNvSpPr>
              <a:spLocks noChangeArrowheads="1"/>
            </p:cNvSpPr>
            <p:nvPr/>
          </p:nvSpPr>
          <p:spPr bwMode="auto">
            <a:xfrm>
              <a:off x="2496" y="1536"/>
              <a:ext cx="768" cy="14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13" name="Line 29"/>
            <p:cNvSpPr>
              <a:spLocks noChangeShapeType="1"/>
            </p:cNvSpPr>
            <p:nvPr/>
          </p:nvSpPr>
          <p:spPr bwMode="auto">
            <a:xfrm>
              <a:off x="2880" y="912"/>
              <a:ext cx="0" cy="72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sp>
        <p:nvSpPr>
          <p:cNvPr id="349214" name="Line 30"/>
          <p:cNvSpPr>
            <a:spLocks noChangeShapeType="1"/>
          </p:cNvSpPr>
          <p:nvPr/>
        </p:nvSpPr>
        <p:spPr bwMode="auto">
          <a:xfrm>
            <a:off x="6394027" y="7044267"/>
            <a:ext cx="0" cy="866987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grpSp>
        <p:nvGrpSpPr>
          <p:cNvPr id="349222" name="Group 38"/>
          <p:cNvGrpSpPr>
            <a:grpSpLocks/>
          </p:cNvGrpSpPr>
          <p:nvPr/>
        </p:nvGrpSpPr>
        <p:grpSpPr bwMode="auto">
          <a:xfrm>
            <a:off x="325120" y="2926080"/>
            <a:ext cx="3142827" cy="866987"/>
            <a:chOff x="144" y="1296"/>
            <a:chExt cx="1392" cy="528"/>
          </a:xfrm>
        </p:grpSpPr>
        <p:sp>
          <p:nvSpPr>
            <p:cNvPr id="349215" name="Rectangle 31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0" name="AutoShape 36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1" name="AutoShape 37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23" name="Group 39"/>
          <p:cNvGrpSpPr>
            <a:grpSpLocks/>
          </p:cNvGrpSpPr>
          <p:nvPr/>
        </p:nvGrpSpPr>
        <p:grpSpPr bwMode="auto">
          <a:xfrm>
            <a:off x="325120" y="4009813"/>
            <a:ext cx="3142827" cy="866987"/>
            <a:chOff x="144" y="1296"/>
            <a:chExt cx="1392" cy="528"/>
          </a:xfrm>
        </p:grpSpPr>
        <p:sp>
          <p:nvSpPr>
            <p:cNvPr id="349224" name="Rectangle 40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5" name="AutoShape 41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6" name="AutoShape 42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27" name="Group 43"/>
          <p:cNvGrpSpPr>
            <a:grpSpLocks/>
          </p:cNvGrpSpPr>
          <p:nvPr/>
        </p:nvGrpSpPr>
        <p:grpSpPr bwMode="auto">
          <a:xfrm>
            <a:off x="325120" y="4985173"/>
            <a:ext cx="3142827" cy="866987"/>
            <a:chOff x="144" y="1296"/>
            <a:chExt cx="1392" cy="528"/>
          </a:xfrm>
        </p:grpSpPr>
        <p:sp>
          <p:nvSpPr>
            <p:cNvPr id="349228" name="Rectangle 44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29" name="AutoShape 45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0" name="AutoShape 46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grpSp>
        <p:nvGrpSpPr>
          <p:cNvPr id="349231" name="Group 47"/>
          <p:cNvGrpSpPr>
            <a:grpSpLocks/>
          </p:cNvGrpSpPr>
          <p:nvPr/>
        </p:nvGrpSpPr>
        <p:grpSpPr bwMode="auto">
          <a:xfrm>
            <a:off x="325120" y="5960533"/>
            <a:ext cx="3142827" cy="866987"/>
            <a:chOff x="144" y="1296"/>
            <a:chExt cx="1392" cy="528"/>
          </a:xfrm>
        </p:grpSpPr>
        <p:sp>
          <p:nvSpPr>
            <p:cNvPr id="349232" name="Rectangle 48"/>
            <p:cNvSpPr>
              <a:spLocks noChangeArrowheads="1"/>
            </p:cNvSpPr>
            <p:nvPr/>
          </p:nvSpPr>
          <p:spPr bwMode="auto">
            <a:xfrm>
              <a:off x="144" y="1488"/>
              <a:ext cx="1200" cy="144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3" name="AutoShape 49"/>
            <p:cNvSpPr>
              <a:spLocks noChangeArrowheads="1"/>
            </p:cNvSpPr>
            <p:nvPr/>
          </p:nvSpPr>
          <p:spPr bwMode="auto">
            <a:xfrm>
              <a:off x="1344" y="1632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  <p:sp>
          <p:nvSpPr>
            <p:cNvPr id="349234" name="AutoShape 50"/>
            <p:cNvSpPr>
              <a:spLocks noChangeArrowheads="1"/>
            </p:cNvSpPr>
            <p:nvPr/>
          </p:nvSpPr>
          <p:spPr bwMode="auto">
            <a:xfrm>
              <a:off x="1344" y="1296"/>
              <a:ext cx="192" cy="192"/>
            </a:xfrm>
            <a:prstGeom prst="plus">
              <a:avLst>
                <a:gd name="adj" fmla="val 25000"/>
              </a:avLst>
            </a:prstGeom>
            <a:solidFill>
              <a:schemeClr val="tx2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5120"/>
            </a:p>
          </p:txBody>
        </p:sp>
      </p:grpSp>
      <p:sp>
        <p:nvSpPr>
          <p:cNvPr id="349235" name="Text Box 51"/>
          <p:cNvSpPr txBox="1">
            <a:spLocks noChangeArrowheads="1"/>
          </p:cNvSpPr>
          <p:nvPr/>
        </p:nvSpPr>
        <p:spPr bwMode="auto">
          <a:xfrm>
            <a:off x="6542741" y="1842347"/>
            <a:ext cx="128753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spindle</a:t>
            </a:r>
          </a:p>
        </p:txBody>
      </p:sp>
      <p:sp>
        <p:nvSpPr>
          <p:cNvPr id="349236" name="Text Box 52"/>
          <p:cNvSpPr txBox="1">
            <a:spLocks noChangeArrowheads="1"/>
          </p:cNvSpPr>
          <p:nvPr/>
        </p:nvSpPr>
        <p:spPr bwMode="auto">
          <a:xfrm>
            <a:off x="9968580" y="2722881"/>
            <a:ext cx="117532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platter</a:t>
            </a:r>
          </a:p>
        </p:txBody>
      </p:sp>
      <p:sp>
        <p:nvSpPr>
          <p:cNvPr id="349237" name="Text Box 53"/>
          <p:cNvSpPr txBox="1">
            <a:spLocks noChangeArrowheads="1"/>
          </p:cNvSpPr>
          <p:nvPr/>
        </p:nvSpPr>
        <p:spPr bwMode="auto">
          <a:xfrm>
            <a:off x="10158866" y="4240107"/>
            <a:ext cx="1277914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surface</a:t>
            </a:r>
          </a:p>
        </p:txBody>
      </p:sp>
      <p:sp>
        <p:nvSpPr>
          <p:cNvPr id="349238" name="Text Box 54"/>
          <p:cNvSpPr txBox="1">
            <a:spLocks noChangeArrowheads="1"/>
          </p:cNvSpPr>
          <p:nvPr/>
        </p:nvSpPr>
        <p:spPr bwMode="auto">
          <a:xfrm>
            <a:off x="8116050" y="6827521"/>
            <a:ext cx="954107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rgbClr val="FF00FF"/>
                </a:solidFill>
              </a:rPr>
              <a:t>track</a:t>
            </a:r>
            <a:endParaRPr lang="en-US" altLang="en-US" sz="2844"/>
          </a:p>
        </p:txBody>
      </p:sp>
      <p:sp>
        <p:nvSpPr>
          <p:cNvPr id="349239" name="Text Box 55"/>
          <p:cNvSpPr txBox="1">
            <a:spLocks noChangeArrowheads="1"/>
          </p:cNvSpPr>
          <p:nvPr/>
        </p:nvSpPr>
        <p:spPr bwMode="auto">
          <a:xfrm>
            <a:off x="3961087" y="7044267"/>
            <a:ext cx="1431802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chemeClr val="bg2"/>
                </a:solidFill>
              </a:rPr>
              <a:t>cylinder</a:t>
            </a:r>
          </a:p>
        </p:txBody>
      </p:sp>
      <p:sp>
        <p:nvSpPr>
          <p:cNvPr id="349241" name="Text Box 57"/>
          <p:cNvSpPr txBox="1">
            <a:spLocks noChangeArrowheads="1"/>
          </p:cNvSpPr>
          <p:nvPr/>
        </p:nvSpPr>
        <p:spPr bwMode="auto">
          <a:xfrm>
            <a:off x="9524035" y="5093547"/>
            <a:ext cx="1093569" cy="53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>
                <a:solidFill>
                  <a:schemeClr val="hlink"/>
                </a:solidFill>
              </a:rPr>
              <a:t>sector</a:t>
            </a:r>
          </a:p>
        </p:txBody>
      </p:sp>
      <p:sp>
        <p:nvSpPr>
          <p:cNvPr id="349242" name="Text Box 58"/>
          <p:cNvSpPr txBox="1">
            <a:spLocks noChangeArrowheads="1"/>
          </p:cNvSpPr>
          <p:nvPr/>
        </p:nvSpPr>
        <p:spPr bwMode="auto">
          <a:xfrm>
            <a:off x="679785" y="2275841"/>
            <a:ext cx="2677336" cy="53001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44"/>
              <a:t>read/write head</a:t>
            </a:r>
          </a:p>
        </p:txBody>
      </p:sp>
      <p:sp>
        <p:nvSpPr>
          <p:cNvPr id="349243" name="Freeform 59"/>
          <p:cNvSpPr>
            <a:spLocks/>
          </p:cNvSpPr>
          <p:nvPr/>
        </p:nvSpPr>
        <p:spPr bwMode="auto">
          <a:xfrm>
            <a:off x="9428480" y="3142827"/>
            <a:ext cx="866987" cy="325120"/>
          </a:xfrm>
          <a:custGeom>
            <a:avLst/>
            <a:gdLst>
              <a:gd name="T0" fmla="*/ 384 w 384"/>
              <a:gd name="T1" fmla="*/ 0 h 144"/>
              <a:gd name="T2" fmla="*/ 0 w 384"/>
              <a:gd name="T3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84" h="144">
                <a:moveTo>
                  <a:pt x="384" y="0"/>
                </a:moveTo>
                <a:cubicBezTo>
                  <a:pt x="224" y="60"/>
                  <a:pt x="64" y="120"/>
                  <a:pt x="0" y="144"/>
                </a:cubicBezTo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44" name="Freeform 60"/>
          <p:cNvSpPr>
            <a:spLocks/>
          </p:cNvSpPr>
          <p:nvPr/>
        </p:nvSpPr>
        <p:spPr bwMode="auto">
          <a:xfrm>
            <a:off x="8994987" y="3991751"/>
            <a:ext cx="1625600" cy="451556"/>
          </a:xfrm>
          <a:custGeom>
            <a:avLst/>
            <a:gdLst>
              <a:gd name="T0" fmla="*/ 720 w 720"/>
              <a:gd name="T1" fmla="*/ 200 h 200"/>
              <a:gd name="T2" fmla="*/ 624 w 720"/>
              <a:gd name="T3" fmla="*/ 56 h 200"/>
              <a:gd name="T4" fmla="*/ 480 w 720"/>
              <a:gd name="T5" fmla="*/ 8 h 200"/>
              <a:gd name="T6" fmla="*/ 288 w 720"/>
              <a:gd name="T7" fmla="*/ 8 h 200"/>
              <a:gd name="T8" fmla="*/ 96 w 720"/>
              <a:gd name="T9" fmla="*/ 56 h 200"/>
              <a:gd name="T10" fmla="*/ 0 w 720"/>
              <a:gd name="T11" fmla="*/ 15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20" h="200">
                <a:moveTo>
                  <a:pt x="720" y="200"/>
                </a:moveTo>
                <a:cubicBezTo>
                  <a:pt x="692" y="144"/>
                  <a:pt x="664" y="88"/>
                  <a:pt x="624" y="56"/>
                </a:cubicBezTo>
                <a:cubicBezTo>
                  <a:pt x="584" y="24"/>
                  <a:pt x="536" y="16"/>
                  <a:pt x="480" y="8"/>
                </a:cubicBezTo>
                <a:cubicBezTo>
                  <a:pt x="424" y="0"/>
                  <a:pt x="352" y="0"/>
                  <a:pt x="288" y="8"/>
                </a:cubicBezTo>
                <a:cubicBezTo>
                  <a:pt x="224" y="16"/>
                  <a:pt x="144" y="32"/>
                  <a:pt x="96" y="56"/>
                </a:cubicBezTo>
                <a:cubicBezTo>
                  <a:pt x="48" y="80"/>
                  <a:pt x="16" y="136"/>
                  <a:pt x="0" y="152"/>
                </a:cubicBezTo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  <p:sp>
        <p:nvSpPr>
          <p:cNvPr id="349245" name="Rectangle 61"/>
          <p:cNvSpPr>
            <a:spLocks noChangeArrowheads="1"/>
          </p:cNvSpPr>
          <p:nvPr/>
        </p:nvSpPr>
        <p:spPr bwMode="auto">
          <a:xfrm>
            <a:off x="8886614" y="5201920"/>
            <a:ext cx="433493" cy="216747"/>
          </a:xfrm>
          <a:prstGeom prst="rect">
            <a:avLst/>
          </a:prstGeom>
          <a:solidFill>
            <a:schemeClr val="hlink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5120"/>
          </a:p>
        </p:txBody>
      </p:sp>
    </p:spTree>
    <p:extLst>
      <p:ext uri="{BB962C8B-B14F-4D97-AF65-F5344CB8AC3E}">
        <p14:creationId xmlns:p14="http://schemas.microsoft.com/office/powerpoint/2010/main" val="2434951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Shape 7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80" dirty="0">
                <a:solidFill>
                  <a:srgbClr val="FFFFFF"/>
                </a:solidFill>
              </a:rPr>
              <a:t>Hard Drive Demo</a:t>
            </a:r>
            <a:endParaRPr sz="6480" dirty="0">
              <a:solidFill>
                <a:srgbClr val="FFFFFF"/>
              </a:solidFill>
            </a:endParaRPr>
          </a:p>
        </p:txBody>
      </p:sp>
      <p:sp>
        <p:nvSpPr>
          <p:cNvPr id="788" name="Shape 788"/>
          <p:cNvSpPr>
            <a:spLocks noGrp="1"/>
          </p:cNvSpPr>
          <p:nvPr>
            <p:ph type="body" idx="4294967295"/>
          </p:nvPr>
        </p:nvSpPr>
        <p:spPr>
          <a:xfrm>
            <a:off x="0" y="2786063"/>
            <a:ext cx="11099800" cy="5864225"/>
          </a:xfrm>
          <a:prstGeom prst="rect">
            <a:avLst/>
          </a:prstGeom>
        </p:spPr>
        <p:txBody>
          <a:bodyPr/>
          <a:lstStyle>
            <a:lvl1pPr algn="ctr">
              <a:defRPr sz="3600" u="sng">
                <a:hlinkClick r:id="rId2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3600" u="sng" dirty="0">
                <a:solidFill>
                  <a:srgbClr val="FFFFFF"/>
                </a:solidFill>
                <a:hlinkClick r:id="rId2"/>
              </a:rPr>
              <a:t>http://youtu.be/9eMWG3fwiEU?t=30s</a:t>
            </a:r>
            <a:endParaRPr lang="en-US" sz="3600" u="sng" dirty="0">
              <a:solidFill>
                <a:srgbClr val="FFFFFF"/>
              </a:solidFill>
            </a:endParaRPr>
          </a:p>
          <a:p>
            <a:pPr lvl="0">
              <a:defRPr sz="1800" u="none">
                <a:solidFill>
                  <a:srgbClr val="000000"/>
                </a:solidFill>
              </a:defRPr>
            </a:pPr>
            <a:endParaRPr lang="en-US" dirty="0">
              <a:solidFill>
                <a:srgbClr val="FFFFFF"/>
              </a:solidFill>
            </a:endParaRPr>
          </a:p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lang="en-US" sz="2800" dirty="0">
                <a:solidFill>
                  <a:srgbClr val="FFFFFF"/>
                </a:solidFill>
              </a:rPr>
              <a:t>https://</a:t>
            </a:r>
            <a:r>
              <a:rPr lang="en-US" sz="2800" dirty="0" err="1">
                <a:solidFill>
                  <a:srgbClr val="FFFFFF"/>
                </a:solidFill>
              </a:rPr>
              <a:t>www.youtube.com</a:t>
            </a:r>
            <a:r>
              <a:rPr lang="en-US" sz="2800" dirty="0">
                <a:solidFill>
                  <a:srgbClr val="FFFFFF"/>
                </a:solidFill>
              </a:rPr>
              <a:t>/</a:t>
            </a:r>
            <a:r>
              <a:rPr lang="en-US" sz="2800" dirty="0" err="1">
                <a:solidFill>
                  <a:srgbClr val="FFFFFF"/>
                </a:solidFill>
              </a:rPr>
              <a:t>watch?v</a:t>
            </a:r>
            <a:r>
              <a:rPr lang="en-US" sz="2800" dirty="0">
                <a:solidFill>
                  <a:srgbClr val="FFFFFF"/>
                </a:solidFill>
              </a:rPr>
              <a:t>=L0nbo1VOF4M</a:t>
            </a:r>
            <a:endParaRPr sz="8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00" dirty="0">
                <a:solidFill>
                  <a:srgbClr val="FFFFFF"/>
                </a:solidFill>
              </a:rPr>
              <a:t>File System Trend</a:t>
            </a:r>
            <a:endParaRPr sz="6400" dirty="0">
              <a:solidFill>
                <a:srgbClr val="FFFFFF"/>
              </a:solidFill>
            </a:endParaRPr>
          </a:p>
        </p:txBody>
      </p:sp>
      <p:sp>
        <p:nvSpPr>
          <p:cNvPr id="4" name="Why are file systems useful?…">
            <a:extLst>
              <a:ext uri="{FF2B5EF4-FFF2-40B4-BE49-F238E27FC236}">
                <a16:creationId xmlns:a16="http://schemas.microsoft.com/office/drawing/2014/main" id="{BFE21E69-CBAE-6F45-89BE-9DB5D1F36815}"/>
              </a:ext>
            </a:extLst>
          </p:cNvPr>
          <p:cNvSpPr txBox="1"/>
          <p:nvPr/>
        </p:nvSpPr>
        <p:spPr>
          <a:xfrm>
            <a:off x="337982" y="2199636"/>
            <a:ext cx="6541855" cy="2195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solidFill>
                  <a:srgbClr val="D53BD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Why are file systems useful?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Durability across restarts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Naming and organization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Sharing among programs and users</a:t>
            </a:r>
          </a:p>
        </p:txBody>
      </p:sp>
      <p:sp>
        <p:nvSpPr>
          <p:cNvPr id="5" name="Why interesting?…">
            <a:extLst>
              <a:ext uri="{FF2B5EF4-FFF2-40B4-BE49-F238E27FC236}">
                <a16:creationId xmlns:a16="http://schemas.microsoft.com/office/drawing/2014/main" id="{96C2B75B-2099-9E49-BF81-7095B47FF624}"/>
              </a:ext>
            </a:extLst>
          </p:cNvPr>
          <p:cNvSpPr txBox="1"/>
          <p:nvPr/>
        </p:nvSpPr>
        <p:spPr>
          <a:xfrm>
            <a:off x="337982" y="4696236"/>
            <a:ext cx="7026924" cy="376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solidFill>
                  <a:srgbClr val="D53BD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Why interesting?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Crash recovery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Performance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API design for sharing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- Security for sharing</a:t>
            </a:r>
          </a:p>
          <a:p>
            <a:pPr marL="472281" indent="-472281" algn="l" defTabSz="12700">
              <a:buSzPct val="14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Abstraction is useful: pipes, devices, </a:t>
            </a:r>
          </a:p>
          <a:p>
            <a:pPr marL="916781" lvl="1" indent="-472281" algn="l" defTabSz="12700">
              <a:buSzPct val="14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/proc, /</a:t>
            </a:r>
            <a:r>
              <a:rPr dirty="0" err="1">
                <a:solidFill>
                  <a:schemeClr val="bg1"/>
                </a:solidFill>
                <a:latin typeface="Gill Sans MT" panose="020B0502020104020203" pitchFamily="34" charset="77"/>
              </a:rPr>
              <a:t>afs</a:t>
            </a:r>
            <a:r>
              <a:rPr dirty="0">
                <a:solidFill>
                  <a:schemeClr val="bg1"/>
                </a:solidFill>
                <a:latin typeface="Gill Sans MT" panose="020B0502020104020203" pitchFamily="34" charset="77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2674520645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Shape 7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Let’s Read 12!</a:t>
            </a:r>
          </a:p>
        </p:txBody>
      </p:sp>
      <p:grpSp>
        <p:nvGrpSpPr>
          <p:cNvPr id="823" name="Group 823"/>
          <p:cNvGrpSpPr/>
          <p:nvPr/>
        </p:nvGrpSpPr>
        <p:grpSpPr>
          <a:xfrm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791" name="Shape 791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800" name="Shape 800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801" name="Shape 801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802" name="Shape 802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803" name="Shape 803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804" name="Shape 804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805" name="Shape 805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806" name="Shape 806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807" name="Shape 807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808" name="Shape 808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809" name="Shape 809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810" name="Shape 810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811" name="Shape 811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812" name="Shape 812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813" name="Shape 813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814" name="Shape 814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815" name="Shape 815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816" name="Shape 816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817" name="Shape 817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818" name="Shape 818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819" name="Shape 819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820" name="Shape 820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821" name="Shape 821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822" name="Shape 822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824" name="Shape 824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825" name="Shape 825"/>
          <p:cNvSpPr/>
          <p:nvPr/>
        </p:nvSpPr>
        <p:spPr>
          <a:xfrm flipV="1">
            <a:off x="4699394" y="3995784"/>
            <a:ext cx="286966" cy="1576845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Positioning</a:t>
            </a:r>
          </a:p>
        </p:txBody>
      </p:sp>
      <p:sp>
        <p:nvSpPr>
          <p:cNvPr id="351235" name="Rectangle 3"/>
          <p:cNvSpPr>
            <a:spLocks noGrp="1" noChangeArrowheads="1"/>
          </p:cNvSpPr>
          <p:nvPr>
            <p:ph idx="1"/>
          </p:nvPr>
        </p:nvSpPr>
        <p:spPr>
          <a:xfrm>
            <a:off x="518984" y="2600961"/>
            <a:ext cx="12134335" cy="6111805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3413" dirty="0"/>
              <a:t>Drive servo system keeps head on track</a:t>
            </a:r>
          </a:p>
          <a:p>
            <a:pPr lvl="1"/>
            <a:r>
              <a:rPr lang="en-US" altLang="en-US" sz="2844" dirty="0"/>
              <a:t>How does the disk head know where it is?</a:t>
            </a:r>
          </a:p>
          <a:p>
            <a:pPr lvl="1"/>
            <a:r>
              <a:rPr lang="en-US" altLang="en-US" sz="2844" dirty="0"/>
              <a:t>Platters not perfectly aligned, tracks not perfectly concentric (</a:t>
            </a:r>
            <a:r>
              <a:rPr lang="en-US" altLang="en-US" sz="2844" dirty="0" err="1"/>
              <a:t>runout</a:t>
            </a:r>
            <a:r>
              <a:rPr lang="en-US" altLang="en-US" sz="2844" dirty="0"/>
              <a:t>) -- difficult to stay on track</a:t>
            </a:r>
          </a:p>
          <a:p>
            <a:pPr lvl="1"/>
            <a:r>
              <a:rPr lang="en-US" altLang="en-US" sz="2844" dirty="0"/>
              <a:t>More difficult as density of disk increase</a:t>
            </a:r>
          </a:p>
          <a:p>
            <a:pPr lvl="2"/>
            <a:r>
              <a:rPr lang="en-US" altLang="en-US" sz="2560" dirty="0"/>
              <a:t>More bits per inch (BPI), more tracks per inch (TPI)</a:t>
            </a:r>
          </a:p>
          <a:p>
            <a:pPr marL="0" indent="0">
              <a:buNone/>
            </a:pPr>
            <a:r>
              <a:rPr lang="en-US" altLang="en-US" sz="3413" dirty="0"/>
              <a:t>Use servo burst:</a:t>
            </a:r>
          </a:p>
          <a:p>
            <a:pPr lvl="1"/>
            <a:r>
              <a:rPr lang="en-US" altLang="en-US" sz="2844" dirty="0"/>
              <a:t>Record placement information every few (3-5) sectors</a:t>
            </a:r>
          </a:p>
          <a:p>
            <a:pPr lvl="1"/>
            <a:r>
              <a:rPr lang="en-US" altLang="en-US" sz="2844" dirty="0"/>
              <a:t>When head cross servo burst, figure out location and adjust as needed</a:t>
            </a:r>
          </a:p>
          <a:p>
            <a:pPr lvl="1"/>
            <a:endParaRPr lang="en-US" altLang="en-US" sz="2844" dirty="0"/>
          </a:p>
        </p:txBody>
      </p:sp>
    </p:spTree>
    <p:extLst>
      <p:ext uri="{BB962C8B-B14F-4D97-AF65-F5344CB8AC3E}">
        <p14:creationId xmlns:p14="http://schemas.microsoft.com/office/powerpoint/2010/main" val="8997572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Shape 7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Let’s Read 12!</a:t>
            </a:r>
          </a:p>
        </p:txBody>
      </p:sp>
      <p:grpSp>
        <p:nvGrpSpPr>
          <p:cNvPr id="823" name="Group 823"/>
          <p:cNvGrpSpPr/>
          <p:nvPr/>
        </p:nvGrpSpPr>
        <p:grpSpPr>
          <a:xfrm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791" name="Shape 791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800" name="Shape 800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801" name="Shape 801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802" name="Shape 802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803" name="Shape 803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804" name="Shape 804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805" name="Shape 805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806" name="Shape 806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807" name="Shape 807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808" name="Shape 808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809" name="Shape 809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810" name="Shape 810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811" name="Shape 811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812" name="Shape 812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813" name="Shape 813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814" name="Shape 814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815" name="Shape 815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816" name="Shape 816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817" name="Shape 817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818" name="Shape 818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819" name="Shape 819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820" name="Shape 820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821" name="Shape 821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822" name="Shape 822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824" name="Shape 824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825" name="Shape 825"/>
          <p:cNvSpPr/>
          <p:nvPr/>
        </p:nvSpPr>
        <p:spPr>
          <a:xfrm flipV="1">
            <a:off x="4699394" y="3995784"/>
            <a:ext cx="286966" cy="1576845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149495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Seek to right track.</a:t>
            </a:r>
          </a:p>
        </p:txBody>
      </p:sp>
      <p:grpSp>
        <p:nvGrpSpPr>
          <p:cNvPr id="860" name="Group 860"/>
          <p:cNvGrpSpPr/>
          <p:nvPr/>
        </p:nvGrpSpPr>
        <p:grpSpPr>
          <a:xfrm rot="21053941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828" name="Shape 828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837" name="Shape 837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838" name="Shape 838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839" name="Shape 839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840" name="Shape 840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841" name="Shape 841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842" name="Shape 842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843" name="Shape 843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844" name="Shape 844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845" name="Shape 845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846" name="Shape 846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847" name="Shape 847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848" name="Shape 848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849" name="Shape 849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850" name="Shape 850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851" name="Shape 851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852" name="Shape 852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853" name="Shape 853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854" name="Shape 854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855" name="Shape 855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856" name="Shape 856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857" name="Shape 857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858" name="Shape 858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859" name="Shape 859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861" name="Shape 861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862" name="Shape 862"/>
          <p:cNvSpPr/>
          <p:nvPr/>
        </p:nvSpPr>
        <p:spPr>
          <a:xfrm flipV="1">
            <a:off x="4699394" y="3994131"/>
            <a:ext cx="349118" cy="157849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Shape 8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Seek to right track.</a:t>
            </a:r>
          </a:p>
        </p:txBody>
      </p:sp>
      <p:grpSp>
        <p:nvGrpSpPr>
          <p:cNvPr id="897" name="Group 897"/>
          <p:cNvGrpSpPr/>
          <p:nvPr/>
        </p:nvGrpSpPr>
        <p:grpSpPr>
          <a:xfrm rot="20213804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865" name="Shape 865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874" name="Shape 874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875" name="Shape 875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876" name="Shape 876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877" name="Shape 877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878" name="Shape 878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879" name="Shape 879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880" name="Shape 880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881" name="Shape 881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882" name="Shape 882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883" name="Shape 883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884" name="Shape 884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885" name="Shape 885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886" name="Shape 886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887" name="Shape 887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888" name="Shape 888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889" name="Shape 889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890" name="Shape 890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891" name="Shape 891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892" name="Shape 892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893" name="Shape 893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894" name="Shape 894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895" name="Shape 895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896" name="Shape 896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898" name="Shape 898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899" name="Shape 899"/>
          <p:cNvSpPr/>
          <p:nvPr/>
        </p:nvSpPr>
        <p:spPr>
          <a:xfrm flipV="1">
            <a:off x="4699394" y="4101045"/>
            <a:ext cx="500371" cy="1471583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Seek to right track.</a:t>
            </a:r>
          </a:p>
        </p:txBody>
      </p:sp>
      <p:grpSp>
        <p:nvGrpSpPr>
          <p:cNvPr id="934" name="Group 934"/>
          <p:cNvGrpSpPr/>
          <p:nvPr/>
        </p:nvGrpSpPr>
        <p:grpSpPr>
          <a:xfrm rot="19415429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902" name="Shape 902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911" name="Shape 911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912" name="Shape 912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913" name="Shape 913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914" name="Shape 914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915" name="Shape 915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916" name="Shape 916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917" name="Shape 917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918" name="Shape 918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919" name="Shape 919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920" name="Shape 920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921" name="Shape 921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922" name="Shape 922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923" name="Shape 923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926" name="Shape 926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927" name="Shape 927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928" name="Shape 928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929" name="Shape 929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930" name="Shape 930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931" name="Shape 931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932" name="Shape 932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933" name="Shape 933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935" name="Shape 935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936" name="Shape 936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971" name="Group 971"/>
          <p:cNvGrpSpPr/>
          <p:nvPr/>
        </p:nvGrpSpPr>
        <p:grpSpPr>
          <a:xfrm rot="18193314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939" name="Shape 939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1" name="Shape 941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2" name="Shape 942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948" name="Shape 948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949" name="Shape 949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950" name="Shape 950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951" name="Shape 951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952" name="Shape 952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953" name="Shape 953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954" name="Shape 954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955" name="Shape 955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956" name="Shape 956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957" name="Shape 957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958" name="Shape 958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959" name="Shape 959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960" name="Shape 960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961" name="Shape 961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962" name="Shape 962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963" name="Shape 963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964" name="Shape 964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965" name="Shape 965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966" name="Shape 966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967" name="Shape 967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968" name="Shape 968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969" name="Shape 969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970" name="Shape 970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972" name="Shape 972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973" name="Shape 973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Shape 9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1008" name="Group 1008"/>
          <p:cNvGrpSpPr/>
          <p:nvPr/>
        </p:nvGrpSpPr>
        <p:grpSpPr>
          <a:xfrm rot="16244006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976" name="Shape 976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78" name="Shape 978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79" name="Shape 979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985" name="Shape 985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986" name="Shape 986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987" name="Shape 987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988" name="Shape 988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989" name="Shape 989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990" name="Shape 990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991" name="Shape 991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992" name="Shape 992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993" name="Shape 993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994" name="Shape 994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995" name="Shape 995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996" name="Shape 996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997" name="Shape 997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998" name="Shape 998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999" name="Shape 999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000" name="Shape 1000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001" name="Shape 1001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002" name="Shape 1002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003" name="Shape 1003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004" name="Shape 1004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005" name="Shape 1005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006" name="Shape 1006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007" name="Shape 1007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009" name="Shape 1009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010" name="Shape 1010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Shape 10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1045" name="Group 1045"/>
          <p:cNvGrpSpPr/>
          <p:nvPr/>
        </p:nvGrpSpPr>
        <p:grpSpPr>
          <a:xfrm rot="13090288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013" name="Shape 1013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19" name="Shape 1019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20" name="Shape 1020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022" name="Shape 1022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023" name="Shape 1023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024" name="Shape 1024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025" name="Shape 1025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026" name="Shape 1026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027" name="Shape 1027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028" name="Shape 1028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029" name="Shape 1029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030" name="Shape 1030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031" name="Shape 1031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032" name="Shape 1032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033" name="Shape 1033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034" name="Shape 1034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035" name="Shape 1035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036" name="Shape 1036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037" name="Shape 1037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038" name="Shape 1038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039" name="Shape 1039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040" name="Shape 1040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041" name="Shape 1041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042" name="Shape 1042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043" name="Shape 1043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044" name="Shape 1044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046" name="Shape 1046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047" name="Shape 1047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Shape 10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1082" name="Group 1082"/>
          <p:cNvGrpSpPr/>
          <p:nvPr/>
        </p:nvGrpSpPr>
        <p:grpSpPr>
          <a:xfrm rot="10497827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050" name="Shape 1050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5" name="Shape 1055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6" name="Shape 1056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7" name="Shape 1057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58" name="Shape 1058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059" name="Shape 1059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060" name="Shape 1060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061" name="Shape 1061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062" name="Shape 1062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063" name="Shape 1063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064" name="Shape 1064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065" name="Shape 1065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066" name="Shape 1066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067" name="Shape 1067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068" name="Shape 1068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069" name="Shape 1069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070" name="Shape 1070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071" name="Shape 1071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072" name="Shape 1072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073" name="Shape 1073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074" name="Shape 1074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075" name="Shape 1075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076" name="Shape 1076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077" name="Shape 1077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078" name="Shape 1078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079" name="Shape 1079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080" name="Shape 1080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081" name="Shape 1081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083" name="Shape 1083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084" name="Shape 1084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00" dirty="0">
                <a:solidFill>
                  <a:srgbClr val="FFFFFF"/>
                </a:solidFill>
              </a:rPr>
              <a:t>File System Trend</a:t>
            </a:r>
            <a:endParaRPr sz="6400" dirty="0">
              <a:solidFill>
                <a:srgbClr val="FFFF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95E630-5F58-F046-A2CB-2E4C381FD391}"/>
              </a:ext>
            </a:extLst>
          </p:cNvPr>
          <p:cNvSpPr/>
          <p:nvPr/>
        </p:nvSpPr>
        <p:spPr>
          <a:xfrm>
            <a:off x="566058" y="2306482"/>
            <a:ext cx="10072914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solidFill>
                  <a:srgbClr val="D53BD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latin typeface="Gill Sans MT" panose="020B0502020104020203" pitchFamily="34" charset="77"/>
              </a:rPr>
              <a:t>API example -- UNIX/</a:t>
            </a:r>
            <a:r>
              <a:rPr lang="en-US" dirty="0" err="1">
                <a:latin typeface="Gill Sans MT" panose="020B0502020104020203" pitchFamily="34" charset="77"/>
              </a:rPr>
              <a:t>Posix</a:t>
            </a:r>
            <a:r>
              <a:rPr lang="en-US" dirty="0">
                <a:latin typeface="Gill Sans MT" panose="020B0502020104020203" pitchFamily="34" charset="77"/>
              </a:rPr>
              <a:t>/Linux/xv6/&amp;c:</a:t>
            </a:r>
            <a:endParaRPr lang="en-US" dirty="0">
              <a:solidFill>
                <a:srgbClr val="000000"/>
              </a:solidFill>
              <a:latin typeface="Gill Sans MT" panose="020B0502020104020203" pitchFamily="34" charset="77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endParaRPr lang="en-US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</a:t>
            </a:r>
            <a:r>
              <a:rPr lang="en-US" dirty="0" err="1">
                <a:solidFill>
                  <a:schemeClr val="bg1"/>
                </a:solidFill>
                <a:latin typeface="Gill Sans MT" panose="020B0502020104020203" pitchFamily="34" charset="77"/>
              </a:rPr>
              <a:t>fd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 = open("x/y", -);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write(</a:t>
            </a:r>
            <a:r>
              <a:rPr lang="en-US" dirty="0" err="1">
                <a:solidFill>
                  <a:schemeClr val="bg1"/>
                </a:solidFill>
                <a:latin typeface="Gill Sans MT" panose="020B0502020104020203" pitchFamily="34" charset="77"/>
              </a:rPr>
              <a:t>fd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, "</a:t>
            </a:r>
            <a:r>
              <a:rPr lang="en-US" dirty="0" err="1">
                <a:solidFill>
                  <a:schemeClr val="bg1"/>
                </a:solidFill>
                <a:latin typeface="Gill Sans MT" panose="020B0502020104020203" pitchFamily="34" charset="77"/>
              </a:rPr>
              <a:t>abc</a:t>
            </a: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", 3);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link("x/y", "x/z");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unlink("x/y");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endParaRPr lang="en-US" dirty="0">
              <a:solidFill>
                <a:schemeClr val="bg1"/>
              </a:solidFill>
              <a:latin typeface="Gill Sans MT" panose="020B0502020104020203" pitchFamily="34" charset="77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Plan 9 OS (Bell labs) - Attempts to structure entire OS as a filesystem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endParaRPr lang="en-US" dirty="0">
              <a:solidFill>
                <a:schemeClr val="bg1"/>
              </a:solidFill>
              <a:latin typeface="Gill Sans MT" panose="020B0502020104020203" pitchFamily="34" charset="77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pPr>
            <a:r>
              <a:rPr lang="en-US" dirty="0">
                <a:solidFill>
                  <a:schemeClr val="bg1"/>
                </a:solidFill>
                <a:latin typeface="Gill Sans MT" panose="020B0502020104020203" pitchFamily="34" charset="77"/>
              </a:rPr>
              <a:t>- http://plan9.bell-labs.com/plan9/</a:t>
            </a:r>
          </a:p>
        </p:txBody>
      </p:sp>
    </p:spTree>
    <p:extLst>
      <p:ext uri="{BB962C8B-B14F-4D97-AF65-F5344CB8AC3E}">
        <p14:creationId xmlns:p14="http://schemas.microsoft.com/office/powerpoint/2010/main" val="4026871728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Shape 10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1119" name="Group 1119"/>
          <p:cNvGrpSpPr/>
          <p:nvPr/>
        </p:nvGrpSpPr>
        <p:grpSpPr>
          <a:xfrm rot="8041568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087" name="Shape 1087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88" name="Shape 1088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89" name="Shape 1089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0" name="Shape 1090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1" name="Shape 1091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2" name="Shape 1092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3" name="Shape 1093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4" name="Shape 1094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095" name="Shape 1095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096" name="Shape 1096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097" name="Shape 1097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098" name="Shape 1098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099" name="Shape 1099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100" name="Shape 1100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101" name="Shape 1101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102" name="Shape 1102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103" name="Shape 1103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104" name="Shape 1104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105" name="Shape 1105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106" name="Shape 1106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107" name="Shape 1107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108" name="Shape 1108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109" name="Shape 1109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110" name="Shape 1110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111" name="Shape 1111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112" name="Shape 1112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113" name="Shape 1113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114" name="Shape 1114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115" name="Shape 1115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116" name="Shape 1116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118" name="Shape 1118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120" name="Shape 1120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121" name="Shape 1121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Shape 11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Wait for rotation.</a:t>
            </a:r>
          </a:p>
        </p:txBody>
      </p:sp>
      <p:grpSp>
        <p:nvGrpSpPr>
          <p:cNvPr id="1156" name="Group 1156"/>
          <p:cNvGrpSpPr/>
          <p:nvPr/>
        </p:nvGrpSpPr>
        <p:grpSpPr>
          <a:xfrm rot="5065994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124" name="Shape 1124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25" name="Shape 1125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26" name="Shape 1126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27" name="Shape 1127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28" name="Shape 1128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29" name="Shape 1129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30" name="Shape 1130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31" name="Shape 1131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32" name="Shape 1132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133" name="Shape 1133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134" name="Shape 1134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135" name="Shape 1135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136" name="Shape 1136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137" name="Shape 1137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138" name="Shape 1138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139" name="Shape 1139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140" name="Shape 1140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141" name="Shape 1141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142" name="Shape 1142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143" name="Shape 1143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144" name="Shape 1144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145" name="Shape 1145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146" name="Shape 1146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147" name="Shape 1147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148" name="Shape 1148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149" name="Shape 1149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150" name="Shape 1150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151" name="Shape 1151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152" name="Shape 1152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153" name="Shape 1153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154" name="Shape 1154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157" name="Shape 1157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158" name="Shape 1158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Transfer data.</a:t>
            </a:r>
          </a:p>
        </p:txBody>
      </p:sp>
      <p:grpSp>
        <p:nvGrpSpPr>
          <p:cNvPr id="1193" name="Group 1193"/>
          <p:cNvGrpSpPr/>
          <p:nvPr/>
        </p:nvGrpSpPr>
        <p:grpSpPr>
          <a:xfrm rot="3502961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161" name="Shape 1161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2" name="Shape 1162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3" name="Shape 1163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4" name="Shape 1164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5" name="Shape 1165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6" name="Shape 1166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7" name="Shape 1167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8" name="Shape 1168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69" name="Shape 1169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170" name="Shape 1170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171" name="Shape 1171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172" name="Shape 1172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173" name="Shape 1173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174" name="Shape 1174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175" name="Shape 1175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178" name="Shape 1178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179" name="Shape 1179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181" name="Shape 1181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182" name="Shape 1182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183" name="Shape 1183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184" name="Shape 1184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185" name="Shape 1185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186" name="Shape 1186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187" name="Shape 1187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188" name="Shape 1188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189" name="Shape 1189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190" name="Shape 1190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191" name="Shape 1191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192" name="Shape 1192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194" name="Shape 1194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195" name="Shape 1195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Shape 1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Transfer data.</a:t>
            </a:r>
          </a:p>
        </p:txBody>
      </p:sp>
      <p:grpSp>
        <p:nvGrpSpPr>
          <p:cNvPr id="1230" name="Group 1230"/>
          <p:cNvGrpSpPr/>
          <p:nvPr/>
        </p:nvGrpSpPr>
        <p:grpSpPr>
          <a:xfrm rot="2295057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198" name="Shape 1198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99" name="Shape 1199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0" name="Shape 1200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1" name="Shape 1201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2" name="Shape 1202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3" name="Shape 1203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4" name="Shape 1204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5" name="Shape 1205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06" name="Shape 1206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207" name="Shape 1207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208" name="Shape 1208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211" name="Shape 1211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212" name="Shape 1212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215" name="Shape 1215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216" name="Shape 1216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217" name="Shape 1217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218" name="Shape 1218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219" name="Shape 1219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220" name="Shape 1220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221" name="Shape 1221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223" name="Shape 1223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224" name="Shape 1224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225" name="Shape 1225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226" name="Shape 1226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227" name="Shape 1227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231" name="Shape 1231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232" name="Shape 1232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Shape 12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Transfer data.</a:t>
            </a:r>
          </a:p>
        </p:txBody>
      </p:sp>
      <p:grpSp>
        <p:nvGrpSpPr>
          <p:cNvPr id="1267" name="Group 1267"/>
          <p:cNvGrpSpPr/>
          <p:nvPr/>
        </p:nvGrpSpPr>
        <p:grpSpPr>
          <a:xfrm rot="1445817">
            <a:off x="4777654" y="2001406"/>
            <a:ext cx="3449492" cy="3449491"/>
            <a:chOff x="0" y="0"/>
            <a:chExt cx="3449490" cy="3449490"/>
          </a:xfrm>
        </p:grpSpPr>
        <p:sp>
          <p:nvSpPr>
            <p:cNvPr id="1235" name="Shape 1235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36" name="Shape 1236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37" name="Shape 1237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38" name="Shape 1238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39" name="Shape 1239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40" name="Shape 1240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41" name="Shape 1241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42" name="Shape 1242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43" name="Shape 1243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245" name="Shape 1245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246" name="Shape 1246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247" name="Shape 1247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248" name="Shape 1248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249" name="Shape 1249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250" name="Shape 1250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251" name="Shape 1251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252" name="Shape 1252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253" name="Shape 1253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254" name="Shape 1254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255" name="Shape 1255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256" name="Shape 1256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257" name="Shape 1257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258" name="Shape 1258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259" name="Shape 1259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260" name="Shape 1260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261" name="Shape 1261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262" name="Shape 1262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263" name="Shape 1263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264" name="Shape 1264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265" name="Shape 1265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266" name="Shape 1266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268" name="Shape 1268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269" name="Shape 1269"/>
          <p:cNvSpPr/>
          <p:nvPr/>
        </p:nvSpPr>
        <p:spPr>
          <a:xfrm flipV="1">
            <a:off x="4699394" y="4342821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Shape 12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Yay!</a:t>
            </a:r>
          </a:p>
        </p:txBody>
      </p:sp>
      <p:grpSp>
        <p:nvGrpSpPr>
          <p:cNvPr id="1304" name="Group 1304"/>
          <p:cNvGrpSpPr/>
          <p:nvPr/>
        </p:nvGrpSpPr>
        <p:grpSpPr>
          <a:xfrm rot="837938">
            <a:off x="4777654" y="2026120"/>
            <a:ext cx="3449492" cy="3449491"/>
            <a:chOff x="0" y="0"/>
            <a:chExt cx="3449490" cy="3449490"/>
          </a:xfrm>
        </p:grpSpPr>
        <p:sp>
          <p:nvSpPr>
            <p:cNvPr id="1272" name="Shape 1272"/>
            <p:cNvSpPr/>
            <p:nvPr/>
          </p:nvSpPr>
          <p:spPr>
            <a:xfrm>
              <a:off x="0" y="0"/>
              <a:ext cx="3449491" cy="3449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381000" y="381000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889000" y="891028"/>
              <a:ext cx="1612951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53585F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42664" y="1724745"/>
              <a:ext cx="3364162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 flipV="1">
              <a:off x="1724744" y="42664"/>
              <a:ext cx="1" cy="336416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 flipH="1" flipV="1">
              <a:off x="535334" y="535334"/>
              <a:ext cx="2378822" cy="2378822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1400895" y="1400895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20843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</a:t>
              </a:r>
            </a:p>
          </p:txBody>
        </p:sp>
        <p:sp>
          <p:nvSpPr>
            <p:cNvPr id="1281" name="Shape 1281"/>
            <p:cNvSpPr/>
            <p:nvPr/>
          </p:nvSpPr>
          <p:spPr>
            <a:xfrm>
              <a:off x="20843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2</a:t>
              </a:r>
            </a:p>
          </p:txBody>
        </p:sp>
        <p:sp>
          <p:nvSpPr>
            <p:cNvPr id="1282" name="Shape 1282"/>
            <p:cNvSpPr/>
            <p:nvPr/>
          </p:nvSpPr>
          <p:spPr>
            <a:xfrm>
              <a:off x="17033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3</a:t>
              </a:r>
            </a:p>
          </p:txBody>
        </p:sp>
        <p:sp>
          <p:nvSpPr>
            <p:cNvPr id="1283" name="Shape 1283"/>
            <p:cNvSpPr/>
            <p:nvPr/>
          </p:nvSpPr>
          <p:spPr>
            <a:xfrm>
              <a:off x="17033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0</a:t>
              </a:r>
            </a:p>
          </p:txBody>
        </p:sp>
        <p:sp>
          <p:nvSpPr>
            <p:cNvPr id="1284" name="Shape 1284"/>
            <p:cNvSpPr/>
            <p:nvPr/>
          </p:nvSpPr>
          <p:spPr>
            <a:xfrm>
              <a:off x="1017533" y="1199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6</a:t>
              </a:r>
            </a:p>
          </p:txBody>
        </p:sp>
        <p:sp>
          <p:nvSpPr>
            <p:cNvPr id="1285" name="Shape 1285"/>
            <p:cNvSpPr/>
            <p:nvPr/>
          </p:nvSpPr>
          <p:spPr>
            <a:xfrm>
              <a:off x="1017533" y="16316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5</a:t>
              </a:r>
            </a:p>
          </p:txBody>
        </p:sp>
        <p:sp>
          <p:nvSpPr>
            <p:cNvPr id="1286" name="Shape 1286"/>
            <p:cNvSpPr/>
            <p:nvPr/>
          </p:nvSpPr>
          <p:spPr>
            <a:xfrm>
              <a:off x="1335033" y="1901226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4</a:t>
              </a:r>
            </a:p>
          </p:txBody>
        </p:sp>
        <p:sp>
          <p:nvSpPr>
            <p:cNvPr id="1287" name="Shape 1287"/>
            <p:cNvSpPr/>
            <p:nvPr/>
          </p:nvSpPr>
          <p:spPr>
            <a:xfrm>
              <a:off x="1335033" y="945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7</a:t>
              </a:r>
            </a:p>
          </p:txBody>
        </p:sp>
        <p:sp>
          <p:nvSpPr>
            <p:cNvPr id="1288" name="Shape 1288"/>
            <p:cNvSpPr/>
            <p:nvPr/>
          </p:nvSpPr>
          <p:spPr>
            <a:xfrm>
              <a:off x="1906533" y="437845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8</a:t>
              </a:r>
            </a:p>
          </p:txBody>
        </p:sp>
        <p:sp>
          <p:nvSpPr>
            <p:cNvPr id="1289" name="Shape 1289"/>
            <p:cNvSpPr/>
            <p:nvPr/>
          </p:nvSpPr>
          <p:spPr>
            <a:xfrm>
              <a:off x="2490733" y="1002163"/>
              <a:ext cx="34032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9</a:t>
              </a:r>
            </a:p>
          </p:txBody>
        </p:sp>
        <p:sp>
          <p:nvSpPr>
            <p:cNvPr id="1290" name="Shape 1290"/>
            <p:cNvSpPr/>
            <p:nvPr/>
          </p:nvSpPr>
          <p:spPr>
            <a:xfrm>
              <a:off x="24059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10</a:t>
              </a:r>
            </a:p>
          </p:txBody>
        </p:sp>
        <p:sp>
          <p:nvSpPr>
            <p:cNvPr id="1291" name="Shape 1291"/>
            <p:cNvSpPr/>
            <p:nvPr/>
          </p:nvSpPr>
          <p:spPr>
            <a:xfrm>
              <a:off x="1837849" y="2389344"/>
              <a:ext cx="490389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11</a:t>
              </a:r>
            </a:p>
          </p:txBody>
        </p:sp>
        <p:sp>
          <p:nvSpPr>
            <p:cNvPr id="1292" name="Shape 1292"/>
            <p:cNvSpPr/>
            <p:nvPr/>
          </p:nvSpPr>
          <p:spPr>
            <a:xfrm>
              <a:off x="1044223" y="437845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15</a:t>
              </a:r>
            </a:p>
          </p:txBody>
        </p:sp>
        <p:sp>
          <p:nvSpPr>
            <p:cNvPr id="1293" name="Shape 1293"/>
            <p:cNvSpPr/>
            <p:nvPr/>
          </p:nvSpPr>
          <p:spPr>
            <a:xfrm>
              <a:off x="396523" y="1002163"/>
              <a:ext cx="5663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3200" b="1"/>
                <a:t>14</a:t>
              </a:r>
            </a:p>
          </p:txBody>
        </p:sp>
        <p:sp>
          <p:nvSpPr>
            <p:cNvPr id="1294" name="Shape 1294"/>
            <p:cNvSpPr/>
            <p:nvPr/>
          </p:nvSpPr>
          <p:spPr>
            <a:xfrm>
              <a:off x="424775" y="178956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800" b="1"/>
                <a:t>13</a:t>
              </a:r>
            </a:p>
          </p:txBody>
        </p:sp>
        <p:sp>
          <p:nvSpPr>
            <p:cNvPr id="1295" name="Shape 1295"/>
            <p:cNvSpPr/>
            <p:nvPr/>
          </p:nvSpPr>
          <p:spPr>
            <a:xfrm>
              <a:off x="1078825" y="2389344"/>
              <a:ext cx="509837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 b="1">
                  <a:solidFill>
                    <a:srgbClr val="971817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2800" b="1">
                  <a:solidFill>
                    <a:srgbClr val="971817"/>
                  </a:solidFill>
                </a:rPr>
                <a:t>12</a:t>
              </a:r>
            </a:p>
          </p:txBody>
        </p:sp>
        <p:sp>
          <p:nvSpPr>
            <p:cNvPr id="1296" name="Shape 1296"/>
            <p:cNvSpPr/>
            <p:nvPr/>
          </p:nvSpPr>
          <p:spPr>
            <a:xfrm>
              <a:off x="1969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16</a:t>
              </a:r>
            </a:p>
          </p:txBody>
        </p:sp>
        <p:sp>
          <p:nvSpPr>
            <p:cNvPr id="1297" name="Shape 1297"/>
            <p:cNvSpPr/>
            <p:nvPr/>
          </p:nvSpPr>
          <p:spPr>
            <a:xfrm>
              <a:off x="28971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17</a:t>
              </a:r>
            </a:p>
          </p:txBody>
        </p:sp>
        <p:sp>
          <p:nvSpPr>
            <p:cNvPr id="1298" name="Shape 1298"/>
            <p:cNvSpPr/>
            <p:nvPr/>
          </p:nvSpPr>
          <p:spPr>
            <a:xfrm>
              <a:off x="28575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18</a:t>
              </a:r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027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19</a:t>
              </a:r>
            </a:p>
          </p:txBody>
        </p:sp>
        <p:sp>
          <p:nvSpPr>
            <p:cNvPr id="1300" name="Shape 1300"/>
            <p:cNvSpPr/>
            <p:nvPr/>
          </p:nvSpPr>
          <p:spPr>
            <a:xfrm>
              <a:off x="953269" y="42512"/>
              <a:ext cx="453332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23</a:t>
              </a:r>
            </a:p>
          </p:txBody>
        </p:sp>
        <p:sp>
          <p:nvSpPr>
            <p:cNvPr id="1301" name="Shape 1301"/>
            <p:cNvSpPr/>
            <p:nvPr/>
          </p:nvSpPr>
          <p:spPr>
            <a:xfrm>
              <a:off x="77733" y="872343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22</a:t>
              </a:r>
            </a:p>
          </p:txBody>
        </p:sp>
        <p:sp>
          <p:nvSpPr>
            <p:cNvPr id="1302" name="Shape 1302"/>
            <p:cNvSpPr/>
            <p:nvPr/>
          </p:nvSpPr>
          <p:spPr>
            <a:xfrm>
              <a:off x="101606" y="210862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21</a:t>
              </a:r>
            </a:p>
          </p:txBody>
        </p:sp>
        <p:sp>
          <p:nvSpPr>
            <p:cNvPr id="1303" name="Shape 1303"/>
            <p:cNvSpPr/>
            <p:nvPr/>
          </p:nvSpPr>
          <p:spPr>
            <a:xfrm>
              <a:off x="1011828" y="2857195"/>
              <a:ext cx="45333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 b="1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lvl="0">
                <a:defRPr sz="1800" b="0"/>
              </a:pPr>
              <a:r>
                <a:rPr sz="2400" b="1"/>
                <a:t>20</a:t>
              </a:r>
            </a:p>
          </p:txBody>
        </p:sp>
      </p:grpSp>
      <p:sp>
        <p:nvSpPr>
          <p:cNvPr id="1305" name="Shape 1305"/>
          <p:cNvSpPr/>
          <p:nvPr/>
        </p:nvSpPr>
        <p:spPr>
          <a:xfrm>
            <a:off x="4300677" y="5200213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71817"/>
          </a:solidFill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306" name="Shape 1306"/>
          <p:cNvSpPr/>
          <p:nvPr/>
        </p:nvSpPr>
        <p:spPr>
          <a:xfrm flipV="1">
            <a:off x="4699394" y="4367535"/>
            <a:ext cx="877373" cy="1229808"/>
          </a:xfrm>
          <a:prstGeom prst="line">
            <a:avLst/>
          </a:prstGeom>
          <a:ln w="139700">
            <a:solidFill>
              <a:srgbClr val="971817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Read/write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68412" y="2625675"/>
            <a:ext cx="11837772" cy="61118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Three components:</a:t>
            </a:r>
          </a:p>
          <a:p>
            <a:pPr marL="0" indent="0">
              <a:buNone/>
            </a:pPr>
            <a:r>
              <a:rPr lang="en-US" dirty="0"/>
              <a:t>Time = seek + rotation + transfer time</a:t>
            </a:r>
          </a:p>
        </p:txBody>
      </p:sp>
    </p:spTree>
    <p:extLst>
      <p:ext uri="{BB962C8B-B14F-4D97-AF65-F5344CB8AC3E}">
        <p14:creationId xmlns:p14="http://schemas.microsoft.com/office/powerpoint/2010/main" val="2308216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Shape 13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73201">
              <a:defRPr sz="1800">
                <a:solidFill>
                  <a:srgbClr val="000000"/>
                </a:solidFill>
              </a:defRPr>
            </a:pPr>
            <a:r>
              <a:rPr sz="6480" dirty="0">
                <a:solidFill>
                  <a:srgbClr val="333333"/>
                </a:solidFill>
              </a:rPr>
              <a:t>Seek</a:t>
            </a:r>
            <a:r>
              <a:rPr sz="6480" dirty="0">
                <a:solidFill>
                  <a:srgbClr val="FFFFFF"/>
                </a:solidFill>
              </a:rPr>
              <a:t>, Rotate, Transfer</a:t>
            </a:r>
          </a:p>
        </p:txBody>
      </p:sp>
      <p:sp>
        <p:nvSpPr>
          <p:cNvPr id="1309" name="Shape 1309"/>
          <p:cNvSpPr>
            <a:spLocks noGrp="1"/>
          </p:cNvSpPr>
          <p:nvPr>
            <p:ph type="body" idx="4294967295"/>
          </p:nvPr>
        </p:nvSpPr>
        <p:spPr>
          <a:xfrm>
            <a:off x="533400" y="2378075"/>
            <a:ext cx="12471400" cy="6821488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Seek cost: Function of cylinder distance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>
                <a:solidFill>
                  <a:srgbClr val="333333"/>
                </a:solidFill>
              </a:rPr>
              <a:t>Not purely linear cost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Must accelerate, coast, decelerate, settle</a:t>
            </a:r>
          </a:p>
          <a:p>
            <a:pPr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Settling alone can take 0.5 - 2 </a:t>
            </a:r>
            <a:r>
              <a:rPr lang="en-US" sz="3800" dirty="0" err="1">
                <a:solidFill>
                  <a:srgbClr val="333333"/>
                </a:solidFill>
              </a:rPr>
              <a:t>ms</a:t>
            </a: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Entire s</a:t>
            </a:r>
            <a:r>
              <a:rPr sz="3800" dirty="0">
                <a:solidFill>
                  <a:srgbClr val="333333"/>
                </a:solidFill>
              </a:rPr>
              <a:t>eeks often take</a:t>
            </a:r>
            <a:r>
              <a:rPr lang="en-US" sz="3800" dirty="0">
                <a:solidFill>
                  <a:srgbClr val="333333"/>
                </a:solidFill>
              </a:rPr>
              <a:t>s</a:t>
            </a:r>
            <a:r>
              <a:rPr sz="3800" dirty="0">
                <a:solidFill>
                  <a:srgbClr val="333333"/>
                </a:solidFill>
              </a:rPr>
              <a:t> several milliseconds</a:t>
            </a:r>
            <a:endParaRPr lang="en-US" sz="3800" dirty="0">
              <a:solidFill>
                <a:srgbClr val="33333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4 - 10 ms</a:t>
            </a:r>
            <a:endParaRPr lang="en-US" sz="3500" dirty="0">
              <a:solidFill>
                <a:srgbClr val="333333"/>
              </a:solidFill>
            </a:endParaRPr>
          </a:p>
          <a:p>
            <a:pPr mar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Approximate average seek distance = 1/3 max seek distance</a:t>
            </a:r>
          </a:p>
        </p:txBody>
      </p:sp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Shape 13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73201">
              <a:defRPr sz="1800">
                <a:solidFill>
                  <a:srgbClr val="000000"/>
                </a:solidFill>
              </a:defRPr>
            </a:pPr>
            <a:r>
              <a:rPr sz="6480" dirty="0">
                <a:solidFill>
                  <a:srgbClr val="FFFFFF"/>
                </a:solidFill>
              </a:rPr>
              <a:t>Seek, </a:t>
            </a:r>
            <a:r>
              <a:rPr sz="6480" dirty="0">
                <a:solidFill>
                  <a:srgbClr val="333333"/>
                </a:solidFill>
              </a:rPr>
              <a:t>Rotate</a:t>
            </a:r>
            <a:r>
              <a:rPr sz="6480" dirty="0">
                <a:solidFill>
                  <a:srgbClr val="FFFFFF"/>
                </a:solidFill>
              </a:rPr>
              <a:t>, Transfer</a:t>
            </a:r>
          </a:p>
        </p:txBody>
      </p:sp>
      <p:sp>
        <p:nvSpPr>
          <p:cNvPr id="1312" name="Shape 1312"/>
          <p:cNvSpPr>
            <a:spLocks noGrp="1"/>
          </p:cNvSpPr>
          <p:nvPr>
            <p:ph type="body" idx="4294967295"/>
          </p:nvPr>
        </p:nvSpPr>
        <p:spPr>
          <a:xfrm>
            <a:off x="0" y="2360613"/>
            <a:ext cx="11099800" cy="6789737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Depends on rotations per minute (RPM)</a:t>
            </a:r>
            <a:endParaRPr lang="en-US" sz="3800" dirty="0">
              <a:solidFill>
                <a:srgbClr val="33333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7200 RPM is common, 15000 RPM is high end.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With 7200 RPM, how long to rotate around?</a:t>
            </a:r>
            <a:endParaRPr sz="3800" dirty="0">
              <a:solidFill>
                <a:srgbClr val="333333"/>
              </a:solidFill>
            </a:endParaRP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1 / 7200 RPM =</a:t>
            </a: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1 minute / 7200 rotations = </a:t>
            </a: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r>
              <a:rPr sz="3500" dirty="0">
                <a:solidFill>
                  <a:srgbClr val="333333"/>
                </a:solidFill>
              </a:rPr>
              <a:t>1 second / 120 rotations =</a:t>
            </a: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r>
              <a:rPr lang="en-US" sz="3500" dirty="0">
                <a:solidFill>
                  <a:srgbClr val="333333"/>
                </a:solidFill>
              </a:rPr>
              <a:t>8.3</a:t>
            </a:r>
            <a:r>
              <a:rPr sz="3500" dirty="0">
                <a:solidFill>
                  <a:srgbClr val="333333"/>
                </a:solidFill>
              </a:rPr>
              <a:t> ms / rotation</a:t>
            </a:r>
            <a:endParaRPr lang="en-US" sz="3500" dirty="0">
              <a:solidFill>
                <a:srgbClr val="333333"/>
              </a:solidFill>
            </a:endParaRP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endParaRPr lang="en-US" sz="3500" dirty="0">
              <a:solidFill>
                <a:srgbClr val="333333"/>
              </a:solidFill>
            </a:endParaRPr>
          </a:p>
          <a:p>
            <a:pPr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Average rotation?</a:t>
            </a:r>
          </a:p>
          <a:p>
            <a:pPr lvl="1">
              <a:buNone/>
              <a:defRPr sz="1800">
                <a:solidFill>
                  <a:srgbClr val="000000"/>
                </a:solidFill>
              </a:defRPr>
            </a:pPr>
            <a:r>
              <a:rPr lang="en-US" sz="3500" dirty="0">
                <a:solidFill>
                  <a:srgbClr val="333333"/>
                </a:solidFill>
              </a:rPr>
              <a:t>8.3 ms / 2 = 4.15 ms </a:t>
            </a:r>
            <a:endParaRPr sz="3500" dirty="0"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2" grpId="0" uiExpand="1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hape 1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73201">
              <a:defRPr sz="1800">
                <a:solidFill>
                  <a:srgbClr val="000000"/>
                </a:solidFill>
              </a:defRPr>
            </a:pPr>
            <a:r>
              <a:rPr sz="6480" dirty="0">
                <a:solidFill>
                  <a:srgbClr val="FFFFFF"/>
                </a:solidFill>
              </a:rPr>
              <a:t>Seek, Rotate, </a:t>
            </a:r>
            <a:r>
              <a:rPr sz="6480" dirty="0">
                <a:solidFill>
                  <a:srgbClr val="333333"/>
                </a:solidFill>
              </a:rPr>
              <a:t>Transfer</a:t>
            </a:r>
          </a:p>
        </p:txBody>
      </p:sp>
      <p:sp>
        <p:nvSpPr>
          <p:cNvPr id="1319" name="Shape 1319"/>
          <p:cNvSpPr>
            <a:spLocks noGrp="1"/>
          </p:cNvSpPr>
          <p:nvPr>
            <p:ph type="body" idx="4294967295"/>
          </p:nvPr>
        </p:nvSpPr>
        <p:spPr>
          <a:xfrm>
            <a:off x="0" y="2198688"/>
            <a:ext cx="11099800" cy="7239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Pretty fast — depends on RPM and sector density.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100+ MB/s is typical</a:t>
            </a:r>
            <a:r>
              <a:rPr lang="en-US" sz="3800" dirty="0">
                <a:solidFill>
                  <a:srgbClr val="333333"/>
                </a:solidFill>
              </a:rPr>
              <a:t> for maximum transfer rate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lang="en-US"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How long to transfer 512-bytes?</a:t>
            </a:r>
            <a:endParaRPr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>
                <a:solidFill>
                  <a:srgbClr val="333333"/>
                </a:solidFill>
              </a:rPr>
              <a:t>512 bytes * (</a:t>
            </a:r>
            <a:r>
              <a:rPr sz="3800" dirty="0">
                <a:solidFill>
                  <a:srgbClr val="333333"/>
                </a:solidFill>
              </a:rPr>
              <a:t>1s / 100 MB</a:t>
            </a:r>
            <a:r>
              <a:rPr lang="en-US" sz="3800" dirty="0">
                <a:solidFill>
                  <a:srgbClr val="333333"/>
                </a:solidFill>
              </a:rPr>
              <a:t>)</a:t>
            </a:r>
            <a:r>
              <a:rPr sz="3800" dirty="0">
                <a:solidFill>
                  <a:srgbClr val="333333"/>
                </a:solidFill>
              </a:rPr>
              <a:t> = </a:t>
            </a:r>
            <a:r>
              <a:rPr lang="en-US" sz="3800" dirty="0">
                <a:solidFill>
                  <a:srgbClr val="333333"/>
                </a:solidFill>
              </a:rPr>
              <a:t>5 us</a:t>
            </a:r>
            <a:endParaRPr sz="3800" dirty="0">
              <a:solidFill>
                <a:srgbClr val="333333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9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00" dirty="0">
                <a:solidFill>
                  <a:srgbClr val="FFFFFF"/>
                </a:solidFill>
              </a:rPr>
              <a:t>File System Trend</a:t>
            </a:r>
            <a:endParaRPr sz="6400" dirty="0">
              <a:solidFill>
                <a:srgbClr val="FFFFFF"/>
              </a:solidFill>
            </a:endParaRPr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2B088186-93F6-344C-9B41-9C7DB27AE5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2828098"/>
              </p:ext>
            </p:extLst>
          </p:nvPr>
        </p:nvGraphicFramePr>
        <p:xfrm>
          <a:off x="1868454" y="2743200"/>
          <a:ext cx="5758281" cy="6072794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810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75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0858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Location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600" b="1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Layer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269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OS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Virtual File System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461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OS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Buffer Cache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865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OS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File System </a:t>
                      </a:r>
                      <a:endParaRPr lang="en-US" sz="2600" b="0" dirty="0">
                        <a:solidFill>
                          <a:schemeClr val="bg1"/>
                        </a:solidFill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defTabSz="914400">
                        <a:defRPr sz="1800"/>
                      </a:pP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(</a:t>
                      </a:r>
                      <a:r>
                        <a:rPr sz="2600" b="0" dirty="0" err="1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inode</a:t>
                      </a: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, directory, path)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865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OS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0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Log/Journal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865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1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OS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1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Disk Driver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1865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1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Disk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600" b="1" dirty="0">
                          <a:solidFill>
                            <a:schemeClr val="bg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Disk Firmware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Lets discuss file system organization">
            <a:extLst>
              <a:ext uri="{FF2B5EF4-FFF2-40B4-BE49-F238E27FC236}">
                <a16:creationId xmlns:a16="http://schemas.microsoft.com/office/drawing/2014/main" id="{54909DB7-E9B1-204B-A9D6-E6B2444B921C}"/>
              </a:ext>
            </a:extLst>
          </p:cNvPr>
          <p:cNvSpPr txBox="1"/>
          <p:nvPr/>
        </p:nvSpPr>
        <p:spPr>
          <a:xfrm>
            <a:off x="930268" y="8966651"/>
            <a:ext cx="1114426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" b="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Lets discuss file system organization 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EC86B3D5-F8F0-5A44-A779-B4E03B0AC00F}"/>
              </a:ext>
            </a:extLst>
          </p:cNvPr>
          <p:cNvSpPr/>
          <p:nvPr/>
        </p:nvSpPr>
        <p:spPr>
          <a:xfrm>
            <a:off x="7851963" y="3083491"/>
            <a:ext cx="1" cy="27081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E005ACF-E58E-0F43-B6AD-7555124731C8}"/>
              </a:ext>
            </a:extLst>
          </p:cNvPr>
          <p:cNvSpPr/>
          <p:nvPr/>
        </p:nvSpPr>
        <p:spPr>
          <a:xfrm>
            <a:off x="7851964" y="6107823"/>
            <a:ext cx="1" cy="27081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write(fd, &quot;abc&quot;, 3);">
            <a:extLst>
              <a:ext uri="{FF2B5EF4-FFF2-40B4-BE49-F238E27FC236}">
                <a16:creationId xmlns:a16="http://schemas.microsoft.com/office/drawing/2014/main" id="{DBC7C310-FCA1-754D-BC45-F2278C7757B6}"/>
              </a:ext>
            </a:extLst>
          </p:cNvPr>
          <p:cNvSpPr txBox="1"/>
          <p:nvPr/>
        </p:nvSpPr>
        <p:spPr>
          <a:xfrm>
            <a:off x="2278386" y="2049409"/>
            <a:ext cx="5360442" cy="625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400" b="0">
                <a:latin typeface="Menlo"/>
                <a:ea typeface="Menlo"/>
                <a:cs typeface="Menlo"/>
                <a:sym typeface="Menlo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write(</a:t>
            </a:r>
            <a:r>
              <a:rPr dirty="0" err="1">
                <a:solidFill>
                  <a:schemeClr val="bg1"/>
                </a:solidFill>
              </a:rPr>
              <a:t>fd</a:t>
            </a:r>
            <a:r>
              <a:rPr dirty="0">
                <a:solidFill>
                  <a:schemeClr val="bg1"/>
                </a:solidFill>
              </a:rPr>
              <a:t>, "</a:t>
            </a:r>
            <a:r>
              <a:rPr dirty="0" err="1">
                <a:solidFill>
                  <a:schemeClr val="bg1"/>
                </a:solidFill>
              </a:rPr>
              <a:t>abc</a:t>
            </a:r>
            <a:r>
              <a:rPr dirty="0">
                <a:solidFill>
                  <a:schemeClr val="bg1"/>
                </a:solidFill>
              </a:rPr>
              <a:t>", 3);</a:t>
            </a:r>
          </a:p>
        </p:txBody>
      </p:sp>
    </p:spTree>
    <p:extLst>
      <p:ext uri="{BB962C8B-B14F-4D97-AF65-F5344CB8AC3E}">
        <p14:creationId xmlns:p14="http://schemas.microsoft.com/office/powerpoint/2010/main" val="199425520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Shape 1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 dirty="0">
                <a:solidFill>
                  <a:srgbClr val="FFFFFF"/>
                </a:solidFill>
              </a:rPr>
              <a:t>Workload</a:t>
            </a:r>
            <a:r>
              <a:rPr lang="en-US" sz="6480" dirty="0">
                <a:solidFill>
                  <a:srgbClr val="FFFFFF"/>
                </a:solidFill>
              </a:rPr>
              <a:t> Performance</a:t>
            </a:r>
            <a:endParaRPr sz="6480" dirty="0">
              <a:solidFill>
                <a:srgbClr val="FFFFFF"/>
              </a:solidFill>
            </a:endParaRPr>
          </a:p>
        </p:txBody>
      </p:sp>
      <p:sp>
        <p:nvSpPr>
          <p:cNvPr id="1325" name="Shape 1325"/>
          <p:cNvSpPr>
            <a:spLocks noGrp="1"/>
          </p:cNvSpPr>
          <p:nvPr>
            <p:ph type="body" idx="4294967295"/>
          </p:nvPr>
        </p:nvSpPr>
        <p:spPr>
          <a:xfrm>
            <a:off x="0" y="2181225"/>
            <a:ext cx="12011025" cy="729615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So…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 - seeks are slow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 - rotations are slow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 - transfers are fast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endParaRPr sz="3800" dirty="0">
              <a:solidFill>
                <a:srgbClr val="333333"/>
              </a:solidFill>
            </a:endParaRP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333333"/>
                </a:solidFill>
              </a:rPr>
              <a:t>What kind of workload is fastest for disks?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200" b="1" dirty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rPr>
              <a:t>Sequential</a:t>
            </a:r>
            <a:r>
              <a:rPr sz="3200" dirty="0">
                <a:solidFill>
                  <a:srgbClr val="333333"/>
                </a:solidFill>
              </a:rPr>
              <a:t>: access sectors in order (transfer dominated)</a:t>
            </a:r>
          </a:p>
          <a:p>
            <a:pPr lvl="0">
              <a:buNone/>
              <a:defRPr sz="1800">
                <a:solidFill>
                  <a:srgbClr val="000000"/>
                </a:solidFill>
              </a:defRPr>
            </a:pPr>
            <a:r>
              <a:rPr sz="3200" b="1" dirty="0">
                <a:solidFill>
                  <a:srgbClr val="333333"/>
                </a:solidFill>
                <a:latin typeface="Helvetica"/>
                <a:ea typeface="Helvetica"/>
                <a:cs typeface="Helvetica"/>
                <a:sym typeface="Helvetica"/>
              </a:rPr>
              <a:t>Random</a:t>
            </a:r>
            <a:r>
              <a:rPr sz="3200" dirty="0">
                <a:solidFill>
                  <a:srgbClr val="333333"/>
                </a:solidFill>
              </a:rPr>
              <a:t>: access sectors arbitrarily (seek+rotation dominated)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5" grpId="0" uiExpand="1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Shape 13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Disk Spec</a:t>
            </a:r>
          </a:p>
        </p:txBody>
      </p:sp>
      <p:graphicFrame>
        <p:nvGraphicFramePr>
          <p:cNvPr id="1331" name="Table 1331"/>
          <p:cNvGraphicFramePr/>
          <p:nvPr>
            <p:extLst>
              <p:ext uri="{D42A27DB-BD31-4B8C-83A1-F6EECF244321}">
                <p14:modId xmlns:p14="http://schemas.microsoft.com/office/powerpoint/2010/main" val="1774533419"/>
              </p:ext>
            </p:extLst>
          </p:nvPr>
        </p:nvGraphicFramePr>
        <p:xfrm>
          <a:off x="1804335" y="2724072"/>
          <a:ext cx="8929303" cy="38354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Capacity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300 GB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 TB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sz="2800" dirty="0" err="1">
                          <a:solidFill>
                            <a:schemeClr val="bg1"/>
                          </a:solidFill>
                        </a:rPr>
                        <a:t>ms</a:t>
                      </a:r>
                      <a:endParaRPr sz="2800"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Platters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Cache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16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32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32" name="Shape 1332"/>
          <p:cNvSpPr/>
          <p:nvPr/>
        </p:nvSpPr>
        <p:spPr>
          <a:xfrm>
            <a:off x="1305288" y="7059929"/>
            <a:ext cx="992739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Sequential workload: what is throughput for each?</a:t>
            </a:r>
          </a:p>
        </p:txBody>
      </p:sp>
      <p:sp>
        <p:nvSpPr>
          <p:cNvPr id="5" name="Shape 1336"/>
          <p:cNvSpPr/>
          <p:nvPr/>
        </p:nvSpPr>
        <p:spPr>
          <a:xfrm>
            <a:off x="4308909" y="7986628"/>
            <a:ext cx="448680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Cheeta: 125 MB/s.</a:t>
            </a:r>
          </a:p>
          <a:p>
            <a:pPr lvl="0" algn="r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Barracuda: 105 MB/s.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Shape 13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Disk Spec</a:t>
            </a:r>
          </a:p>
        </p:txBody>
      </p:sp>
      <p:sp>
        <p:nvSpPr>
          <p:cNvPr id="1340" name="Shape 1340"/>
          <p:cNvSpPr/>
          <p:nvPr/>
        </p:nvSpPr>
        <p:spPr>
          <a:xfrm>
            <a:off x="1478411" y="6763655"/>
            <a:ext cx="958114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Random workload: what is throughput for each?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(what else do you need to know?)</a:t>
            </a:r>
          </a:p>
        </p:txBody>
      </p:sp>
      <p:graphicFrame>
        <p:nvGraphicFramePr>
          <p:cNvPr id="6" name="Table 1331"/>
          <p:cNvGraphicFramePr/>
          <p:nvPr>
            <p:extLst>
              <p:ext uri="{D42A27DB-BD31-4B8C-83A1-F6EECF244321}">
                <p14:modId xmlns:p14="http://schemas.microsoft.com/office/powerpoint/2010/main" val="3788448755"/>
              </p:ext>
            </p:extLst>
          </p:nvPr>
        </p:nvGraphicFramePr>
        <p:xfrm>
          <a:off x="1804335" y="2724072"/>
          <a:ext cx="8929303" cy="38354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Capacity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300 GB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 TB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sz="2800" dirty="0" err="1">
                          <a:solidFill>
                            <a:schemeClr val="bg1"/>
                          </a:solidFill>
                        </a:rPr>
                        <a:t>ms</a:t>
                      </a:r>
                      <a:endParaRPr sz="2800"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Platters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Cache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16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32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017785" y="8178426"/>
            <a:ext cx="65024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What is size of each random read?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dirty="0"/>
              <a:t>Assume 16-KB reads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50" name="Table 1350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51" name="Shape 1351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Cheetah?</a:t>
            </a:r>
          </a:p>
        </p:txBody>
      </p:sp>
      <p:sp>
        <p:nvSpPr>
          <p:cNvPr id="4" name="Shape 1351"/>
          <p:cNvSpPr/>
          <p:nvPr/>
        </p:nvSpPr>
        <p:spPr>
          <a:xfrm>
            <a:off x="630351" y="4447269"/>
            <a:ext cx="512960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>
                <a:solidFill>
                  <a:schemeClr val="bg1"/>
                </a:solidFill>
              </a:rPr>
              <a:t>Seek + rotation + transfer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5" name="Shape 1351"/>
          <p:cNvSpPr/>
          <p:nvPr/>
        </p:nvSpPr>
        <p:spPr>
          <a:xfrm>
            <a:off x="630351" y="5940054"/>
            <a:ext cx="247824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>
                <a:solidFill>
                  <a:schemeClr val="bg1"/>
                </a:solidFill>
              </a:rPr>
              <a:t>Seek = 4 </a:t>
            </a:r>
            <a:r>
              <a:rPr lang="en-US" sz="3600" dirty="0" err="1">
                <a:solidFill>
                  <a:schemeClr val="bg1"/>
                </a:solidFill>
              </a:rPr>
              <a:t>ms</a:t>
            </a:r>
            <a:endParaRPr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91" name="Table 1391"/>
          <p:cNvGraphicFramePr/>
          <p:nvPr>
            <p:extLst>
              <p:ext uri="{D42A27DB-BD31-4B8C-83A1-F6EECF244321}">
                <p14:modId xmlns:p14="http://schemas.microsoft.com/office/powerpoint/2010/main" val="2668646077"/>
              </p:ext>
            </p:extLst>
          </p:nvPr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92" name="Shape 1392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Cheetah?</a:t>
            </a:r>
          </a:p>
        </p:txBody>
      </p:sp>
      <p:sp>
        <p:nvSpPr>
          <p:cNvPr id="1393" name="Shape 1393"/>
          <p:cNvSpPr/>
          <p:nvPr/>
        </p:nvSpPr>
        <p:spPr>
          <a:xfrm>
            <a:off x="597643" y="5950604"/>
            <a:ext cx="299761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avg rotation = </a:t>
            </a:r>
          </a:p>
        </p:txBody>
      </p:sp>
      <p:sp>
        <p:nvSpPr>
          <p:cNvPr id="1394" name="Shape 1394"/>
          <p:cNvSpPr/>
          <p:nvPr/>
        </p:nvSpPr>
        <p:spPr>
          <a:xfrm>
            <a:off x="3923221" y="6311456"/>
            <a:ext cx="531874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395" name="Shape 1395"/>
          <p:cNvSpPr/>
          <p:nvPr/>
        </p:nvSpPr>
        <p:spPr>
          <a:xfrm>
            <a:off x="4008105" y="5569604"/>
            <a:ext cx="33823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396" name="Shape 1396"/>
          <p:cNvSpPr/>
          <p:nvPr/>
        </p:nvSpPr>
        <p:spPr>
          <a:xfrm>
            <a:off x="4008105" y="6331604"/>
            <a:ext cx="33823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97" name="Shape 1397"/>
          <p:cNvSpPr/>
          <p:nvPr/>
        </p:nvSpPr>
        <p:spPr>
          <a:xfrm>
            <a:off x="5066221" y="6311456"/>
            <a:ext cx="1270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398" name="Shape 1398"/>
          <p:cNvSpPr/>
          <p:nvPr/>
        </p:nvSpPr>
        <p:spPr>
          <a:xfrm>
            <a:off x="5086469" y="5569604"/>
            <a:ext cx="12295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min</a:t>
            </a:r>
          </a:p>
        </p:txBody>
      </p:sp>
      <p:sp>
        <p:nvSpPr>
          <p:cNvPr id="1399" name="Shape 1399"/>
          <p:cNvSpPr/>
          <p:nvPr/>
        </p:nvSpPr>
        <p:spPr>
          <a:xfrm>
            <a:off x="5060821" y="6331604"/>
            <a:ext cx="128080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15000</a:t>
            </a:r>
          </a:p>
        </p:txBody>
      </p:sp>
      <p:grpSp>
        <p:nvGrpSpPr>
          <p:cNvPr id="1402" name="Group 1402"/>
          <p:cNvGrpSpPr/>
          <p:nvPr/>
        </p:nvGrpSpPr>
        <p:grpSpPr>
          <a:xfrm>
            <a:off x="4621991" y="6167149"/>
            <a:ext cx="277334" cy="277334"/>
            <a:chOff x="0" y="0"/>
            <a:chExt cx="277333" cy="277333"/>
          </a:xfrm>
        </p:grpSpPr>
        <p:sp>
          <p:nvSpPr>
            <p:cNvPr id="1400" name="Shape 1400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1" name="Shape 1401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403" name="Shape 1403"/>
          <p:cNvSpPr/>
          <p:nvPr/>
        </p:nvSpPr>
        <p:spPr>
          <a:xfrm>
            <a:off x="7161721" y="6311456"/>
            <a:ext cx="1270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404" name="Shape 1404"/>
          <p:cNvSpPr/>
          <p:nvPr/>
        </p:nvSpPr>
        <p:spPr>
          <a:xfrm>
            <a:off x="7153115" y="5569604"/>
            <a:ext cx="128721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60 sec</a:t>
            </a:r>
          </a:p>
        </p:txBody>
      </p:sp>
      <p:sp>
        <p:nvSpPr>
          <p:cNvPr id="1405" name="Shape 1405"/>
          <p:cNvSpPr/>
          <p:nvPr/>
        </p:nvSpPr>
        <p:spPr>
          <a:xfrm>
            <a:off x="7181969" y="6331604"/>
            <a:ext cx="12295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min</a:t>
            </a:r>
          </a:p>
        </p:txBody>
      </p:sp>
      <p:grpSp>
        <p:nvGrpSpPr>
          <p:cNvPr id="1408" name="Group 1408"/>
          <p:cNvGrpSpPr/>
          <p:nvPr/>
        </p:nvGrpSpPr>
        <p:grpSpPr>
          <a:xfrm>
            <a:off x="6653991" y="6167149"/>
            <a:ext cx="277334" cy="277334"/>
            <a:chOff x="0" y="0"/>
            <a:chExt cx="277333" cy="277333"/>
          </a:xfrm>
        </p:grpSpPr>
        <p:sp>
          <p:nvSpPr>
            <p:cNvPr id="1406" name="Shape 1406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07" name="Shape 1407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409" name="Shape 1409"/>
          <p:cNvSpPr/>
          <p:nvPr/>
        </p:nvSpPr>
        <p:spPr>
          <a:xfrm>
            <a:off x="9193721" y="6311456"/>
            <a:ext cx="1678998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410" name="Shape 1410"/>
          <p:cNvSpPr/>
          <p:nvPr/>
        </p:nvSpPr>
        <p:spPr>
          <a:xfrm>
            <a:off x="9168399" y="5569604"/>
            <a:ext cx="172964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1000 ms</a:t>
            </a:r>
          </a:p>
        </p:txBody>
      </p:sp>
      <p:sp>
        <p:nvSpPr>
          <p:cNvPr id="1411" name="Shape 1411"/>
          <p:cNvSpPr/>
          <p:nvPr/>
        </p:nvSpPr>
        <p:spPr>
          <a:xfrm>
            <a:off x="9507435" y="6331604"/>
            <a:ext cx="105157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grpSp>
        <p:nvGrpSpPr>
          <p:cNvPr id="1414" name="Group 1414"/>
          <p:cNvGrpSpPr/>
          <p:nvPr/>
        </p:nvGrpSpPr>
        <p:grpSpPr>
          <a:xfrm>
            <a:off x="8685991" y="6167149"/>
            <a:ext cx="277334" cy="277334"/>
            <a:chOff x="0" y="0"/>
            <a:chExt cx="277333" cy="277333"/>
          </a:xfrm>
        </p:grpSpPr>
        <p:sp>
          <p:nvSpPr>
            <p:cNvPr id="1412" name="Shape 1412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13" name="Shape 1413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415" name="Shape 1415"/>
          <p:cNvSpPr/>
          <p:nvPr/>
        </p:nvSpPr>
        <p:spPr>
          <a:xfrm>
            <a:off x="11280208" y="5950604"/>
            <a:ext cx="156453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 = 2 ms</a:t>
            </a:r>
          </a:p>
        </p:txBody>
      </p:sp>
      <p:sp>
        <p:nvSpPr>
          <p:cNvPr id="2" name="Rectangle 1"/>
          <p:cNvSpPr/>
          <p:nvPr/>
        </p:nvSpPr>
        <p:spPr>
          <a:xfrm>
            <a:off x="630351" y="3939177"/>
            <a:ext cx="48445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Average rotation in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3" grpId="0" animBg="1"/>
      <p:bldP spid="1394" grpId="0" animBg="1"/>
      <p:bldP spid="1395" grpId="0" animBg="1"/>
      <p:bldP spid="1396" grpId="0" animBg="1"/>
      <p:bldP spid="1397" grpId="0" animBg="1"/>
      <p:bldP spid="1398" grpId="0" animBg="1"/>
      <p:bldP spid="1399" grpId="0" animBg="1"/>
      <p:bldP spid="1403" grpId="0" animBg="1"/>
      <p:bldP spid="1404" grpId="0" animBg="1"/>
      <p:bldP spid="1405" grpId="0" animBg="1"/>
      <p:bldP spid="1409" grpId="0" animBg="1"/>
      <p:bldP spid="1410" grpId="0" animBg="1"/>
      <p:bldP spid="1411" grpId="0" animBg="1"/>
      <p:bldP spid="1415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45" name="Table 1445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46" name="Shape 1446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Cheetah?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680047" y="6360437"/>
            <a:ext cx="11490280" cy="1418590"/>
            <a:chOff x="649604" y="5421324"/>
            <a:chExt cx="11490280" cy="1418590"/>
          </a:xfrm>
        </p:grpSpPr>
        <p:sp>
          <p:nvSpPr>
            <p:cNvPr id="1447" name="Shape 1447"/>
            <p:cNvSpPr/>
            <p:nvPr/>
          </p:nvSpPr>
          <p:spPr>
            <a:xfrm>
              <a:off x="649604" y="5802324"/>
              <a:ext cx="2120772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transfer = </a:t>
              </a:r>
            </a:p>
          </p:txBody>
        </p:sp>
        <p:sp>
          <p:nvSpPr>
            <p:cNvPr id="1448" name="Shape 1448"/>
            <p:cNvSpPr/>
            <p:nvPr/>
          </p:nvSpPr>
          <p:spPr>
            <a:xfrm>
              <a:off x="2941118" y="6163176"/>
              <a:ext cx="1524001" cy="1"/>
            </a:xfrm>
            <a:prstGeom prst="line">
              <a:avLst/>
            </a:prstGeom>
            <a:ln w="25400">
              <a:solidFill>
                <a:schemeClr val="bg2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177334" y="5421324"/>
              <a:ext cx="1051570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1 sec</a:t>
              </a:r>
            </a:p>
          </p:txBody>
        </p:sp>
        <p:sp>
          <p:nvSpPr>
            <p:cNvPr id="1450" name="Shape 1450"/>
            <p:cNvSpPr/>
            <p:nvPr/>
          </p:nvSpPr>
          <p:spPr>
            <a:xfrm>
              <a:off x="2867152" y="6183324"/>
              <a:ext cx="1671933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125 MB</a:t>
              </a:r>
            </a:p>
          </p:txBody>
        </p:sp>
        <p:sp>
          <p:nvSpPr>
            <p:cNvPr id="1451" name="Shape 1451"/>
            <p:cNvSpPr/>
            <p:nvPr/>
          </p:nvSpPr>
          <p:spPr>
            <a:xfrm>
              <a:off x="5150082" y="5802324"/>
              <a:ext cx="1344920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16 KB</a:t>
              </a:r>
            </a:p>
          </p:txBody>
        </p:sp>
        <p:grpSp>
          <p:nvGrpSpPr>
            <p:cNvPr id="1454" name="Group 1454"/>
            <p:cNvGrpSpPr/>
            <p:nvPr/>
          </p:nvGrpSpPr>
          <p:grpSpPr>
            <a:xfrm>
              <a:off x="4655888" y="6018869"/>
              <a:ext cx="277334" cy="277334"/>
              <a:chOff x="0" y="0"/>
              <a:chExt cx="277333" cy="277333"/>
            </a:xfrm>
          </p:grpSpPr>
          <p:sp>
            <p:nvSpPr>
              <p:cNvPr id="1452" name="Shape 1452"/>
              <p:cNvSpPr/>
              <p:nvPr/>
            </p:nvSpPr>
            <p:spPr>
              <a:xfrm flipV="1">
                <a:off x="-1" y="0"/>
                <a:ext cx="277335" cy="277334"/>
              </a:xfrm>
              <a:prstGeom prst="line">
                <a:avLst/>
              </a:prstGeom>
              <a:noFill/>
              <a:ln w="25400" cap="flat">
                <a:solidFill>
                  <a:schemeClr val="bg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>
                  <a:defRPr sz="2600"/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453" name="Shape 1453"/>
              <p:cNvSpPr/>
              <p:nvPr/>
            </p:nvSpPr>
            <p:spPr>
              <a:xfrm>
                <a:off x="0" y="0"/>
                <a:ext cx="277334" cy="277334"/>
              </a:xfrm>
              <a:prstGeom prst="line">
                <a:avLst/>
              </a:prstGeom>
              <a:noFill/>
              <a:ln w="25400" cap="flat">
                <a:solidFill>
                  <a:schemeClr val="bg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>
                  <a:defRPr sz="2600"/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5" name="Shape 1455"/>
            <p:cNvSpPr/>
            <p:nvPr/>
          </p:nvSpPr>
          <p:spPr>
            <a:xfrm>
              <a:off x="7259118" y="6163176"/>
              <a:ext cx="2617482" cy="1"/>
            </a:xfrm>
            <a:prstGeom prst="line">
              <a:avLst/>
            </a:prstGeom>
            <a:ln w="25400">
              <a:solidFill>
                <a:schemeClr val="bg2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56" name="Shape 1456"/>
            <p:cNvSpPr/>
            <p:nvPr/>
          </p:nvSpPr>
          <p:spPr>
            <a:xfrm>
              <a:off x="7195176" y="5421324"/>
              <a:ext cx="2561599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1,000,000 us</a:t>
              </a:r>
            </a:p>
          </p:txBody>
        </p:sp>
        <p:sp>
          <p:nvSpPr>
            <p:cNvPr id="1457" name="Shape 1457"/>
            <p:cNvSpPr/>
            <p:nvPr/>
          </p:nvSpPr>
          <p:spPr>
            <a:xfrm>
              <a:off x="7950191" y="6183324"/>
              <a:ext cx="1051570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1 sec</a:t>
              </a:r>
            </a:p>
          </p:txBody>
        </p:sp>
        <p:grpSp>
          <p:nvGrpSpPr>
            <p:cNvPr id="1460" name="Group 1460"/>
            <p:cNvGrpSpPr/>
            <p:nvPr/>
          </p:nvGrpSpPr>
          <p:grpSpPr>
            <a:xfrm>
              <a:off x="6687888" y="6018869"/>
              <a:ext cx="277334" cy="277334"/>
              <a:chOff x="0" y="0"/>
              <a:chExt cx="277333" cy="277333"/>
            </a:xfrm>
          </p:grpSpPr>
          <p:sp>
            <p:nvSpPr>
              <p:cNvPr id="1458" name="Shape 1458"/>
              <p:cNvSpPr/>
              <p:nvPr/>
            </p:nvSpPr>
            <p:spPr>
              <a:xfrm flipV="1">
                <a:off x="-1" y="0"/>
                <a:ext cx="277335" cy="277334"/>
              </a:xfrm>
              <a:prstGeom prst="line">
                <a:avLst/>
              </a:prstGeom>
              <a:noFill/>
              <a:ln w="25400" cap="flat">
                <a:solidFill>
                  <a:schemeClr val="bg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>
                  <a:defRPr sz="2600"/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1459" name="Shape 1459"/>
              <p:cNvSpPr/>
              <p:nvPr/>
            </p:nvSpPr>
            <p:spPr>
              <a:xfrm>
                <a:off x="0" y="0"/>
                <a:ext cx="277334" cy="277334"/>
              </a:xfrm>
              <a:prstGeom prst="line">
                <a:avLst/>
              </a:prstGeom>
              <a:noFill/>
              <a:ln w="25400" cap="flat">
                <a:solidFill>
                  <a:schemeClr val="bg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>
                  <a:defRPr sz="2600"/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61" name="Shape 1461"/>
            <p:cNvSpPr/>
            <p:nvPr/>
          </p:nvSpPr>
          <p:spPr>
            <a:xfrm>
              <a:off x="10355741" y="5802324"/>
              <a:ext cx="1784143" cy="65659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chemeClr val="bg1"/>
                  </a:solidFill>
                </a:rPr>
                <a:t>= 125 us</a:t>
              </a:r>
            </a:p>
          </p:txBody>
        </p:sp>
      </p:grpSp>
      <p:sp>
        <p:nvSpPr>
          <p:cNvPr id="19" name="Rectangle 18"/>
          <p:cNvSpPr/>
          <p:nvPr/>
        </p:nvSpPr>
        <p:spPr>
          <a:xfrm>
            <a:off x="627195" y="4334453"/>
            <a:ext cx="38683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Transfer of 16 KB?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63" name="Table 1463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64" name="Shape 1464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Cheetah?</a:t>
            </a:r>
          </a:p>
        </p:txBody>
      </p:sp>
      <p:sp>
        <p:nvSpPr>
          <p:cNvPr id="1465" name="Shape 1465"/>
          <p:cNvSpPr/>
          <p:nvPr/>
        </p:nvSpPr>
        <p:spPr>
          <a:xfrm>
            <a:off x="1928342" y="4133459"/>
            <a:ext cx="880209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Cheetah time = 4ms + 2ms + 125us = 6.1ms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56430" y="6013342"/>
            <a:ext cx="2709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Throughput?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5" name="Table 1495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96" name="Shape 1496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Cheetah?</a:t>
            </a:r>
          </a:p>
        </p:txBody>
      </p:sp>
      <p:sp>
        <p:nvSpPr>
          <p:cNvPr id="1497" name="Shape 1497"/>
          <p:cNvSpPr/>
          <p:nvPr/>
        </p:nvSpPr>
        <p:spPr>
          <a:xfrm>
            <a:off x="1928342" y="4133459"/>
            <a:ext cx="880209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Cheetah time = 4ms + 2ms + 125us = 6.1ms</a:t>
            </a:r>
          </a:p>
        </p:txBody>
      </p:sp>
      <p:sp>
        <p:nvSpPr>
          <p:cNvPr id="1498" name="Shape 1498"/>
          <p:cNvSpPr/>
          <p:nvPr/>
        </p:nvSpPr>
        <p:spPr>
          <a:xfrm>
            <a:off x="371309" y="5412106"/>
            <a:ext cx="282769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throughput = </a:t>
            </a:r>
          </a:p>
        </p:txBody>
      </p:sp>
      <p:sp>
        <p:nvSpPr>
          <p:cNvPr id="1499" name="Shape 1499"/>
          <p:cNvSpPr/>
          <p:nvPr/>
        </p:nvSpPr>
        <p:spPr>
          <a:xfrm>
            <a:off x="3425023" y="5772958"/>
            <a:ext cx="1524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00" name="Shape 1500"/>
          <p:cNvSpPr/>
          <p:nvPr/>
        </p:nvSpPr>
        <p:spPr>
          <a:xfrm>
            <a:off x="3514563" y="5031106"/>
            <a:ext cx="134492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16 KB</a:t>
            </a:r>
          </a:p>
        </p:txBody>
      </p:sp>
      <p:sp>
        <p:nvSpPr>
          <p:cNvPr id="1501" name="Shape 1501"/>
          <p:cNvSpPr/>
          <p:nvPr/>
        </p:nvSpPr>
        <p:spPr>
          <a:xfrm>
            <a:off x="3551433" y="5793106"/>
            <a:ext cx="127118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6.1ms</a:t>
            </a:r>
          </a:p>
        </p:txBody>
      </p:sp>
      <p:grpSp>
        <p:nvGrpSpPr>
          <p:cNvPr id="1504" name="Group 1504"/>
          <p:cNvGrpSpPr/>
          <p:nvPr/>
        </p:nvGrpSpPr>
        <p:grpSpPr>
          <a:xfrm>
            <a:off x="5139793" y="5601733"/>
            <a:ext cx="277334" cy="277334"/>
            <a:chOff x="0" y="0"/>
            <a:chExt cx="277333" cy="277333"/>
          </a:xfrm>
        </p:grpSpPr>
        <p:sp>
          <p:nvSpPr>
            <p:cNvPr id="1502" name="Shape 1502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3" name="Shape 1503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05" name="Shape 1505"/>
          <p:cNvSpPr/>
          <p:nvPr/>
        </p:nvSpPr>
        <p:spPr>
          <a:xfrm>
            <a:off x="5711023" y="5772958"/>
            <a:ext cx="1524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06" name="Shape 1506"/>
          <p:cNvSpPr/>
          <p:nvPr/>
        </p:nvSpPr>
        <p:spPr>
          <a:xfrm>
            <a:off x="5872699" y="5031106"/>
            <a:ext cx="120065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MB</a:t>
            </a:r>
          </a:p>
        </p:txBody>
      </p:sp>
      <p:sp>
        <p:nvSpPr>
          <p:cNvPr id="1507" name="Shape 1507"/>
          <p:cNvSpPr/>
          <p:nvPr/>
        </p:nvSpPr>
        <p:spPr>
          <a:xfrm>
            <a:off x="5564922" y="5793106"/>
            <a:ext cx="181620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1024 KB</a:t>
            </a:r>
          </a:p>
        </p:txBody>
      </p:sp>
      <p:grpSp>
        <p:nvGrpSpPr>
          <p:cNvPr id="1510" name="Group 1510"/>
          <p:cNvGrpSpPr/>
          <p:nvPr/>
        </p:nvGrpSpPr>
        <p:grpSpPr>
          <a:xfrm>
            <a:off x="7552793" y="5601733"/>
            <a:ext cx="277334" cy="277334"/>
            <a:chOff x="0" y="0"/>
            <a:chExt cx="277333" cy="277333"/>
          </a:xfrm>
        </p:grpSpPr>
        <p:sp>
          <p:nvSpPr>
            <p:cNvPr id="1508" name="Shape 1508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09" name="Shape 1509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11" name="Shape 1511"/>
          <p:cNvSpPr/>
          <p:nvPr/>
        </p:nvSpPr>
        <p:spPr>
          <a:xfrm>
            <a:off x="8124023" y="5772958"/>
            <a:ext cx="2025935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12" name="Shape 1512"/>
          <p:cNvSpPr/>
          <p:nvPr/>
        </p:nvSpPr>
        <p:spPr>
          <a:xfrm>
            <a:off x="8354787" y="5031106"/>
            <a:ext cx="149399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100 ms</a:t>
            </a:r>
          </a:p>
        </p:txBody>
      </p:sp>
      <p:sp>
        <p:nvSpPr>
          <p:cNvPr id="1513" name="Shape 1513"/>
          <p:cNvSpPr/>
          <p:nvPr/>
        </p:nvSpPr>
        <p:spPr>
          <a:xfrm>
            <a:off x="8611205" y="5793106"/>
            <a:ext cx="105157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sp>
        <p:nvSpPr>
          <p:cNvPr id="1514" name="Shape 1514"/>
          <p:cNvSpPr/>
          <p:nvPr/>
        </p:nvSpPr>
        <p:spPr>
          <a:xfrm>
            <a:off x="10340019" y="5412106"/>
            <a:ext cx="241412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= 2.5 MB/s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6" name="Table 1516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17" name="Shape 1517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Barracuda?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0351" y="4399005"/>
            <a:ext cx="67104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Time = seek + rotation + transfer</a:t>
            </a:r>
          </a:p>
          <a:p>
            <a:r>
              <a:rPr lang="en-US" dirty="0">
                <a:solidFill>
                  <a:schemeClr val="bg1"/>
                </a:solidFill>
              </a:rPr>
              <a:t>Seek = 9ms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7" name="Table 1557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58" name="Shape 1558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Barracuda?</a:t>
            </a:r>
          </a:p>
        </p:txBody>
      </p:sp>
      <p:sp>
        <p:nvSpPr>
          <p:cNvPr id="1559" name="Shape 1559"/>
          <p:cNvSpPr/>
          <p:nvPr/>
        </p:nvSpPr>
        <p:spPr>
          <a:xfrm>
            <a:off x="438409" y="4962064"/>
            <a:ext cx="2997615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avg rotation = </a:t>
            </a:r>
          </a:p>
        </p:txBody>
      </p:sp>
      <p:sp>
        <p:nvSpPr>
          <p:cNvPr id="1560" name="Shape 1560"/>
          <p:cNvSpPr/>
          <p:nvPr/>
        </p:nvSpPr>
        <p:spPr>
          <a:xfrm>
            <a:off x="3763987" y="5322916"/>
            <a:ext cx="531874" cy="1"/>
          </a:xfrm>
          <a:prstGeom prst="line">
            <a:avLst/>
          </a:prstGeom>
          <a:ln w="25400">
            <a:noFill/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61" name="Shape 1561"/>
          <p:cNvSpPr/>
          <p:nvPr/>
        </p:nvSpPr>
        <p:spPr>
          <a:xfrm>
            <a:off x="3848871" y="4581064"/>
            <a:ext cx="338234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62" name="Shape 1562"/>
          <p:cNvSpPr/>
          <p:nvPr/>
        </p:nvSpPr>
        <p:spPr>
          <a:xfrm>
            <a:off x="3848871" y="5343064"/>
            <a:ext cx="338234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63" name="Shape 1563"/>
          <p:cNvSpPr/>
          <p:nvPr/>
        </p:nvSpPr>
        <p:spPr>
          <a:xfrm>
            <a:off x="4906987" y="5322916"/>
            <a:ext cx="1270001" cy="1"/>
          </a:xfrm>
          <a:prstGeom prst="line">
            <a:avLst/>
          </a:prstGeom>
          <a:ln w="25400">
            <a:noFill/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64" name="Shape 1564"/>
          <p:cNvSpPr/>
          <p:nvPr/>
        </p:nvSpPr>
        <p:spPr>
          <a:xfrm>
            <a:off x="4927235" y="4581064"/>
            <a:ext cx="1229504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min</a:t>
            </a:r>
          </a:p>
        </p:txBody>
      </p:sp>
      <p:sp>
        <p:nvSpPr>
          <p:cNvPr id="1565" name="Shape 1565"/>
          <p:cNvSpPr/>
          <p:nvPr/>
        </p:nvSpPr>
        <p:spPr>
          <a:xfrm>
            <a:off x="5019409" y="5343064"/>
            <a:ext cx="1045158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7200</a:t>
            </a:r>
          </a:p>
        </p:txBody>
      </p:sp>
      <p:grpSp>
        <p:nvGrpSpPr>
          <p:cNvPr id="1568" name="Group 1568"/>
          <p:cNvGrpSpPr/>
          <p:nvPr/>
        </p:nvGrpSpPr>
        <p:grpSpPr>
          <a:xfrm>
            <a:off x="4462757" y="5178609"/>
            <a:ext cx="277334" cy="277334"/>
            <a:chOff x="0" y="0"/>
            <a:chExt cx="277333" cy="277333"/>
          </a:xfrm>
        </p:grpSpPr>
        <p:sp>
          <p:nvSpPr>
            <p:cNvPr id="1566" name="Shape 1566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67" name="Shape 1567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69" name="Shape 1569"/>
          <p:cNvSpPr/>
          <p:nvPr/>
        </p:nvSpPr>
        <p:spPr>
          <a:xfrm>
            <a:off x="7002487" y="5322916"/>
            <a:ext cx="1270001" cy="1"/>
          </a:xfrm>
          <a:prstGeom prst="line">
            <a:avLst/>
          </a:prstGeom>
          <a:ln w="25400">
            <a:noFill/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70" name="Shape 1570"/>
          <p:cNvSpPr/>
          <p:nvPr/>
        </p:nvSpPr>
        <p:spPr>
          <a:xfrm>
            <a:off x="6993881" y="4581064"/>
            <a:ext cx="1287212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60 sec</a:t>
            </a:r>
          </a:p>
        </p:txBody>
      </p:sp>
      <p:sp>
        <p:nvSpPr>
          <p:cNvPr id="1571" name="Shape 1571"/>
          <p:cNvSpPr/>
          <p:nvPr/>
        </p:nvSpPr>
        <p:spPr>
          <a:xfrm>
            <a:off x="7022735" y="5343064"/>
            <a:ext cx="1229504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min</a:t>
            </a:r>
          </a:p>
        </p:txBody>
      </p:sp>
      <p:grpSp>
        <p:nvGrpSpPr>
          <p:cNvPr id="1574" name="Group 1574"/>
          <p:cNvGrpSpPr/>
          <p:nvPr/>
        </p:nvGrpSpPr>
        <p:grpSpPr>
          <a:xfrm>
            <a:off x="6494757" y="5178609"/>
            <a:ext cx="277334" cy="277334"/>
            <a:chOff x="0" y="0"/>
            <a:chExt cx="277333" cy="277333"/>
          </a:xfrm>
        </p:grpSpPr>
        <p:sp>
          <p:nvSpPr>
            <p:cNvPr id="1572" name="Shape 1572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73" name="Shape 1573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75" name="Shape 1575"/>
          <p:cNvSpPr/>
          <p:nvPr/>
        </p:nvSpPr>
        <p:spPr>
          <a:xfrm>
            <a:off x="9034487" y="5322916"/>
            <a:ext cx="1678998" cy="1"/>
          </a:xfrm>
          <a:prstGeom prst="line">
            <a:avLst/>
          </a:prstGeom>
          <a:ln w="25400">
            <a:noFill/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576" name="Shape 1576"/>
          <p:cNvSpPr/>
          <p:nvPr/>
        </p:nvSpPr>
        <p:spPr>
          <a:xfrm>
            <a:off x="9009165" y="4581064"/>
            <a:ext cx="1729641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1000 ms</a:t>
            </a:r>
          </a:p>
        </p:txBody>
      </p:sp>
      <p:sp>
        <p:nvSpPr>
          <p:cNvPr id="1577" name="Shape 1577"/>
          <p:cNvSpPr/>
          <p:nvPr/>
        </p:nvSpPr>
        <p:spPr>
          <a:xfrm>
            <a:off x="9348201" y="5343064"/>
            <a:ext cx="1051570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grpSp>
        <p:nvGrpSpPr>
          <p:cNvPr id="1580" name="Group 1580"/>
          <p:cNvGrpSpPr/>
          <p:nvPr/>
        </p:nvGrpSpPr>
        <p:grpSpPr>
          <a:xfrm>
            <a:off x="8526757" y="5178609"/>
            <a:ext cx="277334" cy="277334"/>
            <a:chOff x="0" y="0"/>
            <a:chExt cx="277333" cy="277333"/>
          </a:xfrm>
        </p:grpSpPr>
        <p:sp>
          <p:nvSpPr>
            <p:cNvPr id="1578" name="Shape 1578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579" name="Shape 1579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581" name="Shape 1581"/>
          <p:cNvSpPr/>
          <p:nvPr/>
        </p:nvSpPr>
        <p:spPr>
          <a:xfrm>
            <a:off x="10938232" y="4962064"/>
            <a:ext cx="1930016" cy="656590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 = 4.1 ms</a:t>
            </a:r>
          </a:p>
        </p:txBody>
      </p:sp>
      <p:sp>
        <p:nvSpPr>
          <p:cNvPr id="27" name="Shape 1614">
            <a:extLst>
              <a:ext uri="{FF2B5EF4-FFF2-40B4-BE49-F238E27FC236}">
                <a16:creationId xmlns:a16="http://schemas.microsoft.com/office/drawing/2014/main" id="{63135FB7-0B2A-4A42-9263-C73D4B3B1D28}"/>
              </a:ext>
            </a:extLst>
          </p:cNvPr>
          <p:cNvSpPr/>
          <p:nvPr/>
        </p:nvSpPr>
        <p:spPr>
          <a:xfrm>
            <a:off x="3763987" y="5257801"/>
            <a:ext cx="568850" cy="2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8" name="Shape 1614">
            <a:extLst>
              <a:ext uri="{FF2B5EF4-FFF2-40B4-BE49-F238E27FC236}">
                <a16:creationId xmlns:a16="http://schemas.microsoft.com/office/drawing/2014/main" id="{E3307D1C-049A-BB4F-B684-741719BDD611}"/>
              </a:ext>
            </a:extLst>
          </p:cNvPr>
          <p:cNvSpPr/>
          <p:nvPr/>
        </p:nvSpPr>
        <p:spPr>
          <a:xfrm>
            <a:off x="5215155" y="5280284"/>
            <a:ext cx="849412" cy="0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9" name="Shape 1614">
            <a:extLst>
              <a:ext uri="{FF2B5EF4-FFF2-40B4-BE49-F238E27FC236}">
                <a16:creationId xmlns:a16="http://schemas.microsoft.com/office/drawing/2014/main" id="{961902F6-0333-C447-8968-505A8D02F179}"/>
              </a:ext>
            </a:extLst>
          </p:cNvPr>
          <p:cNvSpPr/>
          <p:nvPr/>
        </p:nvSpPr>
        <p:spPr>
          <a:xfrm>
            <a:off x="7154152" y="5280284"/>
            <a:ext cx="849412" cy="0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30" name="Shape 1614">
            <a:extLst>
              <a:ext uri="{FF2B5EF4-FFF2-40B4-BE49-F238E27FC236}">
                <a16:creationId xmlns:a16="http://schemas.microsoft.com/office/drawing/2014/main" id="{1D19012E-F38D-F84A-AF9F-B24969592CB0}"/>
              </a:ext>
            </a:extLst>
          </p:cNvPr>
          <p:cNvSpPr/>
          <p:nvPr/>
        </p:nvSpPr>
        <p:spPr>
          <a:xfrm>
            <a:off x="9451875" y="5322916"/>
            <a:ext cx="849412" cy="0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 flipV="1">
            <a:off x="3656383" y="3533666"/>
            <a:ext cx="1" cy="761272"/>
          </a:xfrm>
          <a:prstGeom prst="line">
            <a:avLst/>
          </a:prstGeom>
          <a:ln w="1016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02" name="Shape 102"/>
          <p:cNvSpPr/>
          <p:nvPr/>
        </p:nvSpPr>
        <p:spPr>
          <a:xfrm flipV="1">
            <a:off x="6354220" y="3537547"/>
            <a:ext cx="1" cy="761272"/>
          </a:xfrm>
          <a:prstGeom prst="line">
            <a:avLst/>
          </a:prstGeom>
          <a:ln w="1016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3021383" y="2487844"/>
            <a:ext cx="1270001" cy="12700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CPU</a:t>
            </a:r>
          </a:p>
        </p:txBody>
      </p:sp>
      <p:sp>
        <p:nvSpPr>
          <p:cNvPr id="104" name="Shape 104"/>
          <p:cNvSpPr/>
          <p:nvPr/>
        </p:nvSpPr>
        <p:spPr>
          <a:xfrm>
            <a:off x="5719220" y="2487844"/>
            <a:ext cx="1270001" cy="1270001"/>
          </a:xfrm>
          <a:prstGeom prst="rect">
            <a:avLst/>
          </a:prstGeom>
          <a:solidFill>
            <a:srgbClr val="5747C1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FFFF"/>
                </a:solidFill>
              </a:rPr>
              <a:t>RAM</a:t>
            </a:r>
          </a:p>
        </p:txBody>
      </p:sp>
      <p:sp>
        <p:nvSpPr>
          <p:cNvPr id="105" name="Shape 105"/>
          <p:cNvSpPr/>
          <p:nvPr/>
        </p:nvSpPr>
        <p:spPr>
          <a:xfrm flipV="1">
            <a:off x="1423516" y="4261422"/>
            <a:ext cx="7163572" cy="1"/>
          </a:xfrm>
          <a:prstGeom prst="line">
            <a:avLst/>
          </a:prstGeom>
          <a:ln w="101600">
            <a:solidFill>
              <a:schemeClr val="bg2"/>
            </a:solidFill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06" name="Shape 106"/>
          <p:cNvSpPr/>
          <p:nvPr/>
        </p:nvSpPr>
        <p:spPr>
          <a:xfrm flipV="1">
            <a:off x="1423516" y="4896422"/>
            <a:ext cx="7163572" cy="1"/>
          </a:xfrm>
          <a:prstGeom prst="line">
            <a:avLst/>
          </a:prstGeom>
          <a:ln w="76200">
            <a:solidFill>
              <a:schemeClr val="bg2"/>
            </a:solidFill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V="1">
            <a:off x="6354220" y="4885451"/>
            <a:ext cx="1" cy="304801"/>
          </a:xfrm>
          <a:prstGeom prst="line">
            <a:avLst/>
          </a:prstGeom>
          <a:ln w="762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5393605" y="5145999"/>
            <a:ext cx="1921231" cy="1094119"/>
          </a:xfrm>
          <a:prstGeom prst="rect">
            <a:avLst/>
          </a:prstGeom>
          <a:solidFill>
            <a:srgbClr val="1497FC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Graphics</a:t>
            </a:r>
          </a:p>
        </p:txBody>
      </p:sp>
      <p:sp>
        <p:nvSpPr>
          <p:cNvPr id="109" name="Shape 109"/>
          <p:cNvSpPr/>
          <p:nvPr/>
        </p:nvSpPr>
        <p:spPr>
          <a:xfrm flipV="1">
            <a:off x="5005302" y="4268240"/>
            <a:ext cx="1" cy="628330"/>
          </a:xfrm>
          <a:prstGeom prst="line">
            <a:avLst/>
          </a:prstGeom>
          <a:ln w="762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10" name="Shape 110"/>
          <p:cNvSpPr/>
          <p:nvPr/>
        </p:nvSpPr>
        <p:spPr>
          <a:xfrm flipV="1">
            <a:off x="5005302" y="4903241"/>
            <a:ext cx="0" cy="1747289"/>
          </a:xfrm>
          <a:prstGeom prst="line">
            <a:avLst/>
          </a:prstGeom>
          <a:ln w="508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11" name="Shape 111"/>
          <p:cNvSpPr/>
          <p:nvPr/>
        </p:nvSpPr>
        <p:spPr>
          <a:xfrm flipV="1">
            <a:off x="1423516" y="6649022"/>
            <a:ext cx="7163572" cy="1"/>
          </a:xfrm>
          <a:prstGeom prst="line">
            <a:avLst/>
          </a:prstGeom>
          <a:ln w="50800">
            <a:solidFill>
              <a:schemeClr val="bg2"/>
            </a:solidFill>
            <a:miter lim="400000"/>
            <a:headEnd type="triangle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12" name="Shape 112"/>
          <p:cNvSpPr/>
          <p:nvPr/>
        </p:nvSpPr>
        <p:spPr>
          <a:xfrm flipV="1">
            <a:off x="7100802" y="6667857"/>
            <a:ext cx="0" cy="304801"/>
          </a:xfrm>
          <a:prstGeom prst="line">
            <a:avLst/>
          </a:prstGeom>
          <a:ln w="508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grpSp>
        <p:nvGrpSpPr>
          <p:cNvPr id="116" name="Group 116"/>
          <p:cNvGrpSpPr/>
          <p:nvPr/>
        </p:nvGrpSpPr>
        <p:grpSpPr>
          <a:xfrm>
            <a:off x="6465802" y="6886449"/>
            <a:ext cx="1270001" cy="1031241"/>
            <a:chOff x="0" y="0"/>
            <a:chExt cx="1270000" cy="1031240"/>
          </a:xfrm>
        </p:grpSpPr>
        <p:sp>
          <p:nvSpPr>
            <p:cNvPr id="113" name="Shape 113"/>
            <p:cNvSpPr/>
            <p:nvPr/>
          </p:nvSpPr>
          <p:spPr>
            <a:xfrm>
              <a:off x="0" y="635000"/>
              <a:ext cx="1270000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935" y="198120"/>
              <a:ext cx="1262130" cy="628329"/>
            </a:xfrm>
            <a:prstGeom prst="rect">
              <a:avLst/>
            </a:pr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800" b="1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0" y="0"/>
              <a:ext cx="1270001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459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17" name="Shape 117"/>
          <p:cNvSpPr/>
          <p:nvPr/>
        </p:nvSpPr>
        <p:spPr>
          <a:xfrm flipV="1">
            <a:off x="5703802" y="6667857"/>
            <a:ext cx="0" cy="304801"/>
          </a:xfrm>
          <a:prstGeom prst="line">
            <a:avLst/>
          </a:prstGeom>
          <a:ln w="508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grpSp>
        <p:nvGrpSpPr>
          <p:cNvPr id="121" name="Group 121"/>
          <p:cNvGrpSpPr/>
          <p:nvPr/>
        </p:nvGrpSpPr>
        <p:grpSpPr>
          <a:xfrm>
            <a:off x="5068802" y="6886449"/>
            <a:ext cx="1270001" cy="1031241"/>
            <a:chOff x="0" y="0"/>
            <a:chExt cx="1270000" cy="1031240"/>
          </a:xfrm>
        </p:grpSpPr>
        <p:sp>
          <p:nvSpPr>
            <p:cNvPr id="118" name="Shape 118"/>
            <p:cNvSpPr/>
            <p:nvPr/>
          </p:nvSpPr>
          <p:spPr>
            <a:xfrm>
              <a:off x="0" y="635000"/>
              <a:ext cx="1270000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3935" y="198120"/>
              <a:ext cx="1262130" cy="628329"/>
            </a:xfrm>
            <a:prstGeom prst="rect">
              <a:avLst/>
            </a:pr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800" b="1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0" y="0"/>
              <a:ext cx="1270001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459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22" name="Shape 122"/>
          <p:cNvSpPr/>
          <p:nvPr/>
        </p:nvSpPr>
        <p:spPr>
          <a:xfrm flipV="1">
            <a:off x="4306802" y="6667857"/>
            <a:ext cx="0" cy="304801"/>
          </a:xfrm>
          <a:prstGeom prst="line">
            <a:avLst/>
          </a:prstGeom>
          <a:ln w="508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grpSp>
        <p:nvGrpSpPr>
          <p:cNvPr id="126" name="Group 126"/>
          <p:cNvGrpSpPr/>
          <p:nvPr/>
        </p:nvGrpSpPr>
        <p:grpSpPr>
          <a:xfrm>
            <a:off x="3671802" y="6886449"/>
            <a:ext cx="1270001" cy="1031241"/>
            <a:chOff x="0" y="0"/>
            <a:chExt cx="1270000" cy="1031240"/>
          </a:xfrm>
        </p:grpSpPr>
        <p:sp>
          <p:nvSpPr>
            <p:cNvPr id="123" name="Shape 123"/>
            <p:cNvSpPr/>
            <p:nvPr/>
          </p:nvSpPr>
          <p:spPr>
            <a:xfrm>
              <a:off x="0" y="635000"/>
              <a:ext cx="1270000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3935" y="198120"/>
              <a:ext cx="1262130" cy="628329"/>
            </a:xfrm>
            <a:prstGeom prst="rect">
              <a:avLst/>
            </a:pr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800" b="1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0" y="0"/>
              <a:ext cx="1270001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459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27" name="Shape 127"/>
          <p:cNvSpPr/>
          <p:nvPr/>
        </p:nvSpPr>
        <p:spPr>
          <a:xfrm flipV="1">
            <a:off x="2909802" y="6667857"/>
            <a:ext cx="0" cy="304801"/>
          </a:xfrm>
          <a:prstGeom prst="line">
            <a:avLst/>
          </a:prstGeom>
          <a:ln w="50800">
            <a:solidFill>
              <a:schemeClr val="bg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grpSp>
        <p:nvGrpSpPr>
          <p:cNvPr id="131" name="Group 131"/>
          <p:cNvGrpSpPr/>
          <p:nvPr/>
        </p:nvGrpSpPr>
        <p:grpSpPr>
          <a:xfrm>
            <a:off x="2274802" y="6886449"/>
            <a:ext cx="1270001" cy="1031241"/>
            <a:chOff x="0" y="0"/>
            <a:chExt cx="1270000" cy="1031240"/>
          </a:xfrm>
        </p:grpSpPr>
        <p:sp>
          <p:nvSpPr>
            <p:cNvPr id="128" name="Shape 128"/>
            <p:cNvSpPr/>
            <p:nvPr/>
          </p:nvSpPr>
          <p:spPr>
            <a:xfrm>
              <a:off x="0" y="635000"/>
              <a:ext cx="1270000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3935" y="198120"/>
              <a:ext cx="1262130" cy="628329"/>
            </a:xfrm>
            <a:prstGeom prst="rect">
              <a:avLst/>
            </a:prstGeom>
            <a:solidFill>
              <a:srgbClr val="97181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800" b="1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0" y="0"/>
              <a:ext cx="1270001" cy="396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4595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32" name="Shape 132"/>
          <p:cNvSpPr/>
          <p:nvPr/>
        </p:nvSpPr>
        <p:spPr>
          <a:xfrm>
            <a:off x="8713539" y="3963905"/>
            <a:ext cx="2366032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chemeClr val="bg1"/>
                </a:solidFill>
              </a:rPr>
              <a:t>Memory Bus</a:t>
            </a:r>
          </a:p>
        </p:txBody>
      </p:sp>
      <p:sp>
        <p:nvSpPr>
          <p:cNvPr id="133" name="Shape 133"/>
          <p:cNvSpPr/>
          <p:nvPr/>
        </p:nvSpPr>
        <p:spPr>
          <a:xfrm>
            <a:off x="8713539" y="4621173"/>
            <a:ext cx="2949525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chemeClr val="bg1"/>
                </a:solidFill>
              </a:rPr>
              <a:t>General I/O Bus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chemeClr val="bg1"/>
                </a:solidFill>
              </a:rPr>
              <a:t>(e.g., PCI)</a:t>
            </a:r>
          </a:p>
        </p:txBody>
      </p:sp>
      <p:sp>
        <p:nvSpPr>
          <p:cNvPr id="134" name="Shape 134"/>
          <p:cNvSpPr/>
          <p:nvPr/>
        </p:nvSpPr>
        <p:spPr>
          <a:xfrm>
            <a:off x="8713539" y="6335673"/>
            <a:ext cx="4389022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chemeClr val="bg1"/>
                </a:solidFill>
              </a:rPr>
              <a:t>Peripheral I/O Bus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chemeClr val="bg1"/>
                </a:solidFill>
              </a:rPr>
              <a:t>(e.g., SCSI, SATA, USB)</a:t>
            </a:r>
          </a:p>
        </p:txBody>
      </p:sp>
      <p:sp>
        <p:nvSpPr>
          <p:cNvPr id="135" name="Shape 135"/>
          <p:cNvSpPr/>
          <p:nvPr/>
        </p:nvSpPr>
        <p:spPr>
          <a:xfrm>
            <a:off x="2139754" y="8520778"/>
            <a:ext cx="560409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3600" i="0" dirty="0">
                <a:solidFill>
                  <a:schemeClr val="bg1"/>
                </a:solidFill>
              </a:rPr>
              <a:t>Why use hierarchical buses?</a:t>
            </a:r>
          </a:p>
        </p:txBody>
      </p:sp>
      <p:sp>
        <p:nvSpPr>
          <p:cNvPr id="37" name="Titl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support for I/O</a:t>
            </a:r>
          </a:p>
        </p:txBody>
      </p:sp>
    </p:spTree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1" name="Table 1611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12" name="Shape 1612"/>
          <p:cNvSpPr/>
          <p:nvPr/>
        </p:nvSpPr>
        <p:spPr>
          <a:xfrm>
            <a:off x="612422" y="29995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Barracuda?</a:t>
            </a:r>
          </a:p>
        </p:txBody>
      </p:sp>
      <p:sp>
        <p:nvSpPr>
          <p:cNvPr id="1613" name="Shape 1613"/>
          <p:cNvSpPr/>
          <p:nvPr/>
        </p:nvSpPr>
        <p:spPr>
          <a:xfrm>
            <a:off x="537623" y="4962064"/>
            <a:ext cx="21207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transfer = </a:t>
            </a:r>
          </a:p>
        </p:txBody>
      </p:sp>
      <p:sp>
        <p:nvSpPr>
          <p:cNvPr id="1614" name="Shape 1614"/>
          <p:cNvSpPr/>
          <p:nvPr/>
        </p:nvSpPr>
        <p:spPr>
          <a:xfrm>
            <a:off x="2829137" y="5322916"/>
            <a:ext cx="1524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615" name="Shape 1615"/>
          <p:cNvSpPr/>
          <p:nvPr/>
        </p:nvSpPr>
        <p:spPr>
          <a:xfrm>
            <a:off x="3065353" y="4581064"/>
            <a:ext cx="105157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sp>
        <p:nvSpPr>
          <p:cNvPr id="1616" name="Shape 1616"/>
          <p:cNvSpPr/>
          <p:nvPr/>
        </p:nvSpPr>
        <p:spPr>
          <a:xfrm>
            <a:off x="2755171" y="5343064"/>
            <a:ext cx="167193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105 MB</a:t>
            </a:r>
          </a:p>
        </p:txBody>
      </p:sp>
      <p:sp>
        <p:nvSpPr>
          <p:cNvPr id="1617" name="Shape 1617"/>
          <p:cNvSpPr/>
          <p:nvPr/>
        </p:nvSpPr>
        <p:spPr>
          <a:xfrm>
            <a:off x="5038101" y="4962064"/>
            <a:ext cx="134492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16 KB</a:t>
            </a:r>
          </a:p>
        </p:txBody>
      </p:sp>
      <p:grpSp>
        <p:nvGrpSpPr>
          <p:cNvPr id="1620" name="Group 1620"/>
          <p:cNvGrpSpPr/>
          <p:nvPr/>
        </p:nvGrpSpPr>
        <p:grpSpPr>
          <a:xfrm>
            <a:off x="4543907" y="5178609"/>
            <a:ext cx="277334" cy="277334"/>
            <a:chOff x="0" y="0"/>
            <a:chExt cx="277333" cy="277333"/>
          </a:xfrm>
        </p:grpSpPr>
        <p:sp>
          <p:nvSpPr>
            <p:cNvPr id="1618" name="Shape 1618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19" name="Shape 1619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621" name="Shape 1621"/>
          <p:cNvSpPr/>
          <p:nvPr/>
        </p:nvSpPr>
        <p:spPr>
          <a:xfrm>
            <a:off x="7147137" y="5322916"/>
            <a:ext cx="2617482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622" name="Shape 1622"/>
          <p:cNvSpPr/>
          <p:nvPr/>
        </p:nvSpPr>
        <p:spPr>
          <a:xfrm>
            <a:off x="7083195" y="4581064"/>
            <a:ext cx="256159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1,000,000 us</a:t>
            </a:r>
          </a:p>
        </p:txBody>
      </p:sp>
      <p:sp>
        <p:nvSpPr>
          <p:cNvPr id="1623" name="Shape 1623"/>
          <p:cNvSpPr/>
          <p:nvPr/>
        </p:nvSpPr>
        <p:spPr>
          <a:xfrm>
            <a:off x="7838210" y="5343064"/>
            <a:ext cx="105157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grpSp>
        <p:nvGrpSpPr>
          <p:cNvPr id="1626" name="Group 1626"/>
          <p:cNvGrpSpPr/>
          <p:nvPr/>
        </p:nvGrpSpPr>
        <p:grpSpPr>
          <a:xfrm>
            <a:off x="6575907" y="5178609"/>
            <a:ext cx="277334" cy="277334"/>
            <a:chOff x="0" y="0"/>
            <a:chExt cx="277333" cy="277333"/>
          </a:xfrm>
        </p:grpSpPr>
        <p:sp>
          <p:nvSpPr>
            <p:cNvPr id="1624" name="Shape 1624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25" name="Shape 1625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627" name="Shape 1627"/>
          <p:cNvSpPr/>
          <p:nvPr/>
        </p:nvSpPr>
        <p:spPr>
          <a:xfrm>
            <a:off x="10243760" y="4962064"/>
            <a:ext cx="178414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= 149 us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9" name="Table 1629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30" name="Shape 1630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Barracuda?</a:t>
            </a:r>
          </a:p>
        </p:txBody>
      </p:sp>
      <p:sp>
        <p:nvSpPr>
          <p:cNvPr id="1631" name="Shape 1631"/>
          <p:cNvSpPr/>
          <p:nvPr/>
        </p:nvSpPr>
        <p:spPr>
          <a:xfrm>
            <a:off x="1649222" y="4133459"/>
            <a:ext cx="978793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Barracuda time = 9ms + 4.1ms + 149us = 13.2ms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61" name="Table 1661"/>
          <p:cNvGraphicFramePr/>
          <p:nvPr/>
        </p:nvGraphicFramePr>
        <p:xfrm>
          <a:off x="2037748" y="483050"/>
          <a:ext cx="8929303" cy="21971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2600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62" name="Shape 1662"/>
          <p:cNvSpPr/>
          <p:nvPr/>
        </p:nvSpPr>
        <p:spPr>
          <a:xfrm>
            <a:off x="630351" y="2806908"/>
            <a:ext cx="1030730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chemeClr val="bg1"/>
                </a:solidFill>
              </a:rPr>
              <a:t>How long does an average </a:t>
            </a:r>
            <a:r>
              <a:rPr lang="en-US" sz="3600" dirty="0">
                <a:solidFill>
                  <a:schemeClr val="bg1"/>
                </a:solidFill>
              </a:rPr>
              <a:t>random </a:t>
            </a:r>
            <a:r>
              <a:rPr sz="3600" dirty="0">
                <a:solidFill>
                  <a:schemeClr val="bg1"/>
                </a:solidFill>
              </a:rPr>
              <a:t>16-KB read take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sz="3600" dirty="0">
                <a:solidFill>
                  <a:schemeClr val="bg1"/>
                </a:solidFill>
              </a:rPr>
              <a:t>w/ Barracuda?</a:t>
            </a:r>
          </a:p>
        </p:txBody>
      </p:sp>
      <p:sp>
        <p:nvSpPr>
          <p:cNvPr id="1663" name="Shape 1663"/>
          <p:cNvSpPr/>
          <p:nvPr/>
        </p:nvSpPr>
        <p:spPr>
          <a:xfrm>
            <a:off x="371309" y="5412106"/>
            <a:ext cx="282769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throughput = </a:t>
            </a:r>
          </a:p>
        </p:txBody>
      </p:sp>
      <p:sp>
        <p:nvSpPr>
          <p:cNvPr id="1664" name="Shape 1664"/>
          <p:cNvSpPr/>
          <p:nvPr/>
        </p:nvSpPr>
        <p:spPr>
          <a:xfrm>
            <a:off x="3425023" y="5772958"/>
            <a:ext cx="1524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665" name="Shape 1665"/>
          <p:cNvSpPr/>
          <p:nvPr/>
        </p:nvSpPr>
        <p:spPr>
          <a:xfrm>
            <a:off x="3514563" y="5031106"/>
            <a:ext cx="134492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16 KB</a:t>
            </a:r>
          </a:p>
        </p:txBody>
      </p:sp>
      <p:sp>
        <p:nvSpPr>
          <p:cNvPr id="1666" name="Shape 1666"/>
          <p:cNvSpPr/>
          <p:nvPr/>
        </p:nvSpPr>
        <p:spPr>
          <a:xfrm>
            <a:off x="3433612" y="5793106"/>
            <a:ext cx="150682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13.2ms</a:t>
            </a:r>
          </a:p>
        </p:txBody>
      </p:sp>
      <p:sp>
        <p:nvSpPr>
          <p:cNvPr id="1667" name="Shape 1667"/>
          <p:cNvSpPr/>
          <p:nvPr/>
        </p:nvSpPr>
        <p:spPr>
          <a:xfrm>
            <a:off x="1649222" y="4133459"/>
            <a:ext cx="978793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Barracuda time = 9ms + 4.1ms + 149us = 13.2ms</a:t>
            </a:r>
          </a:p>
        </p:txBody>
      </p:sp>
      <p:grpSp>
        <p:nvGrpSpPr>
          <p:cNvPr id="1670" name="Group 1670"/>
          <p:cNvGrpSpPr/>
          <p:nvPr/>
        </p:nvGrpSpPr>
        <p:grpSpPr>
          <a:xfrm>
            <a:off x="5139793" y="5601733"/>
            <a:ext cx="277334" cy="277334"/>
            <a:chOff x="0" y="0"/>
            <a:chExt cx="277333" cy="277333"/>
          </a:xfrm>
        </p:grpSpPr>
        <p:sp>
          <p:nvSpPr>
            <p:cNvPr id="1668" name="Shape 1668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69" name="Shape 1669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671" name="Shape 1671"/>
          <p:cNvSpPr/>
          <p:nvPr/>
        </p:nvSpPr>
        <p:spPr>
          <a:xfrm>
            <a:off x="5711023" y="5772958"/>
            <a:ext cx="1524001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672" name="Shape 1672"/>
          <p:cNvSpPr/>
          <p:nvPr/>
        </p:nvSpPr>
        <p:spPr>
          <a:xfrm>
            <a:off x="5872699" y="5031106"/>
            <a:ext cx="120065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MB</a:t>
            </a:r>
          </a:p>
        </p:txBody>
      </p:sp>
      <p:sp>
        <p:nvSpPr>
          <p:cNvPr id="1673" name="Shape 1673"/>
          <p:cNvSpPr/>
          <p:nvPr/>
        </p:nvSpPr>
        <p:spPr>
          <a:xfrm>
            <a:off x="5564922" y="5793106"/>
            <a:ext cx="181620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1024 KB</a:t>
            </a:r>
          </a:p>
        </p:txBody>
      </p:sp>
      <p:grpSp>
        <p:nvGrpSpPr>
          <p:cNvPr id="1676" name="Group 1676"/>
          <p:cNvGrpSpPr/>
          <p:nvPr/>
        </p:nvGrpSpPr>
        <p:grpSpPr>
          <a:xfrm>
            <a:off x="7552793" y="5601733"/>
            <a:ext cx="277334" cy="277334"/>
            <a:chOff x="0" y="0"/>
            <a:chExt cx="277333" cy="277333"/>
          </a:xfrm>
        </p:grpSpPr>
        <p:sp>
          <p:nvSpPr>
            <p:cNvPr id="1674" name="Shape 1674"/>
            <p:cNvSpPr/>
            <p:nvPr/>
          </p:nvSpPr>
          <p:spPr>
            <a:xfrm flipV="1">
              <a:off x="-1" y="0"/>
              <a:ext cx="277335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675" name="Shape 1675"/>
            <p:cNvSpPr/>
            <p:nvPr/>
          </p:nvSpPr>
          <p:spPr>
            <a:xfrm>
              <a:off x="0" y="0"/>
              <a:ext cx="277334" cy="277334"/>
            </a:xfrm>
            <a:prstGeom prst="line">
              <a:avLst/>
            </a:prstGeom>
            <a:noFill/>
            <a:ln w="25400" cap="flat">
              <a:solidFill>
                <a:schemeClr val="bg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677" name="Shape 1677"/>
          <p:cNvSpPr/>
          <p:nvPr/>
        </p:nvSpPr>
        <p:spPr>
          <a:xfrm>
            <a:off x="8124023" y="5772958"/>
            <a:ext cx="2025935" cy="1"/>
          </a:xfrm>
          <a:prstGeom prst="line">
            <a:avLst/>
          </a:prstGeom>
          <a:ln w="25400">
            <a:solidFill>
              <a:schemeClr val="bg2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1678" name="Shape 1678"/>
          <p:cNvSpPr/>
          <p:nvPr/>
        </p:nvSpPr>
        <p:spPr>
          <a:xfrm>
            <a:off x="8236967" y="5031106"/>
            <a:ext cx="172964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1000 ms</a:t>
            </a:r>
          </a:p>
        </p:txBody>
      </p:sp>
      <p:sp>
        <p:nvSpPr>
          <p:cNvPr id="1679" name="Shape 1679"/>
          <p:cNvSpPr/>
          <p:nvPr/>
        </p:nvSpPr>
        <p:spPr>
          <a:xfrm>
            <a:off x="8611205" y="5793106"/>
            <a:ext cx="105157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1 sec</a:t>
            </a:r>
          </a:p>
        </p:txBody>
      </p:sp>
      <p:sp>
        <p:nvSpPr>
          <p:cNvPr id="1680" name="Shape 1680"/>
          <p:cNvSpPr/>
          <p:nvPr/>
        </p:nvSpPr>
        <p:spPr>
          <a:xfrm>
            <a:off x="10361483" y="5412106"/>
            <a:ext cx="241412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chemeClr val="bg1"/>
                </a:solidFill>
              </a:rPr>
              <a:t>= 1.2 MB/s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82" name="Table 1682"/>
          <p:cNvGraphicFramePr/>
          <p:nvPr>
            <p:extLst>
              <p:ext uri="{D42A27DB-BD31-4B8C-83A1-F6EECF244321}">
                <p14:modId xmlns:p14="http://schemas.microsoft.com/office/powerpoint/2010/main" val="1595552057"/>
              </p:ext>
            </p:extLst>
          </p:nvPr>
        </p:nvGraphicFramePr>
        <p:xfrm>
          <a:off x="1691759" y="7348722"/>
          <a:ext cx="8929303" cy="16510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Sequential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Random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2.5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1.2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1331"/>
          <p:cNvGraphicFramePr/>
          <p:nvPr>
            <p:extLst>
              <p:ext uri="{D42A27DB-BD31-4B8C-83A1-F6EECF244321}">
                <p14:modId xmlns:p14="http://schemas.microsoft.com/office/powerpoint/2010/main" val="691624375"/>
              </p:ext>
            </p:extLst>
          </p:nvPr>
        </p:nvGraphicFramePr>
        <p:xfrm>
          <a:off x="1691758" y="1857517"/>
          <a:ext cx="8929303" cy="383540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427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5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  <a:endParaRPr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Cheetah 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Barracuda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45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Capacity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300 GB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 TB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RPM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15,000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7,200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Avg Seek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4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9 ms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Max Transfer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125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105 MB/s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Platters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Cache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chemeClr val="bg1"/>
                          </a:solidFill>
                        </a:rPr>
                        <a:t>16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 dirty="0">
                          <a:solidFill>
                            <a:schemeClr val="bg1"/>
                          </a:solidFill>
                        </a:rPr>
                        <a:t>32 MB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Shape 16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Other Improvements</a:t>
            </a:r>
          </a:p>
        </p:txBody>
      </p:sp>
      <p:sp>
        <p:nvSpPr>
          <p:cNvPr id="1686" name="Shape 1686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Track Skew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Zones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Cache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Shape 1691"/>
          <p:cNvSpPr/>
          <p:nvPr/>
        </p:nvSpPr>
        <p:spPr>
          <a:xfrm>
            <a:off x="4777654" y="2001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2" name="Shape 1692"/>
          <p:cNvSpPr/>
          <p:nvPr/>
        </p:nvSpPr>
        <p:spPr>
          <a:xfrm>
            <a:off x="5158654" y="2382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3" name="Shape 1693"/>
          <p:cNvSpPr/>
          <p:nvPr/>
        </p:nvSpPr>
        <p:spPr>
          <a:xfrm>
            <a:off x="5666654" y="2892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4" name="Shape 1694"/>
          <p:cNvSpPr/>
          <p:nvPr/>
        </p:nvSpPr>
        <p:spPr>
          <a:xfrm>
            <a:off x="4820319" y="3726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5" name="Shape 1695"/>
          <p:cNvSpPr/>
          <p:nvPr/>
        </p:nvSpPr>
        <p:spPr>
          <a:xfrm flipV="1">
            <a:off x="6502399" y="2044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6" name="Shape 1696"/>
          <p:cNvSpPr/>
          <p:nvPr/>
        </p:nvSpPr>
        <p:spPr>
          <a:xfrm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7" name="Shape 1697"/>
          <p:cNvSpPr/>
          <p:nvPr/>
        </p:nvSpPr>
        <p:spPr>
          <a:xfrm flipH="1"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8" name="Shape 1698"/>
          <p:cNvSpPr/>
          <p:nvPr/>
        </p:nvSpPr>
        <p:spPr>
          <a:xfrm>
            <a:off x="6178550" y="3402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699" name="Shape 1699"/>
          <p:cNvSpPr/>
          <p:nvPr/>
        </p:nvSpPr>
        <p:spPr>
          <a:xfrm>
            <a:off x="6684188" y="2439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1700" name="Shape 1700"/>
          <p:cNvSpPr/>
          <p:nvPr/>
        </p:nvSpPr>
        <p:spPr>
          <a:xfrm>
            <a:off x="7268388" y="3003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1701" name="Shape 1701"/>
          <p:cNvSpPr/>
          <p:nvPr/>
        </p:nvSpPr>
        <p:spPr>
          <a:xfrm>
            <a:off x="71836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1702" name="Shape 1702"/>
          <p:cNvSpPr/>
          <p:nvPr/>
        </p:nvSpPr>
        <p:spPr>
          <a:xfrm>
            <a:off x="6615503" y="4390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1703" name="Shape 1703"/>
          <p:cNvSpPr/>
          <p:nvPr/>
        </p:nvSpPr>
        <p:spPr>
          <a:xfrm>
            <a:off x="5821877" y="2439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15</a:t>
            </a:r>
          </a:p>
        </p:txBody>
      </p:sp>
      <p:sp>
        <p:nvSpPr>
          <p:cNvPr id="1704" name="Shape 1704"/>
          <p:cNvSpPr/>
          <p:nvPr/>
        </p:nvSpPr>
        <p:spPr>
          <a:xfrm>
            <a:off x="5174177" y="3003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1705" name="Shape 1705"/>
          <p:cNvSpPr/>
          <p:nvPr/>
        </p:nvSpPr>
        <p:spPr>
          <a:xfrm>
            <a:off x="52024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1706" name="Shape 1706"/>
          <p:cNvSpPr/>
          <p:nvPr/>
        </p:nvSpPr>
        <p:spPr>
          <a:xfrm>
            <a:off x="5856480" y="4390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1707" name="Shape 1707"/>
          <p:cNvSpPr/>
          <p:nvPr/>
        </p:nvSpPr>
        <p:spPr>
          <a:xfrm>
            <a:off x="6746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16</a:t>
            </a:r>
          </a:p>
        </p:txBody>
      </p:sp>
      <p:sp>
        <p:nvSpPr>
          <p:cNvPr id="1708" name="Shape 1708"/>
          <p:cNvSpPr/>
          <p:nvPr/>
        </p:nvSpPr>
        <p:spPr>
          <a:xfrm>
            <a:off x="76747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1709" name="Shape 1709"/>
          <p:cNvSpPr/>
          <p:nvPr/>
        </p:nvSpPr>
        <p:spPr>
          <a:xfrm>
            <a:off x="76351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1710" name="Shape 1710"/>
          <p:cNvSpPr/>
          <p:nvPr/>
        </p:nvSpPr>
        <p:spPr>
          <a:xfrm>
            <a:off x="6805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1711" name="Shape 1711"/>
          <p:cNvSpPr/>
          <p:nvPr/>
        </p:nvSpPr>
        <p:spPr>
          <a:xfrm>
            <a:off x="5730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12" name="Shape 1712"/>
          <p:cNvSpPr/>
          <p:nvPr/>
        </p:nvSpPr>
        <p:spPr>
          <a:xfrm>
            <a:off x="48553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1713" name="Shape 1713"/>
          <p:cNvSpPr/>
          <p:nvPr/>
        </p:nvSpPr>
        <p:spPr>
          <a:xfrm>
            <a:off x="48792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1714" name="Shape 1714"/>
          <p:cNvSpPr/>
          <p:nvPr/>
        </p:nvSpPr>
        <p:spPr>
          <a:xfrm>
            <a:off x="5789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1715" name="Shape 1715"/>
          <p:cNvSpPr/>
          <p:nvPr/>
        </p:nvSpPr>
        <p:spPr>
          <a:xfrm>
            <a:off x="4300677" y="51754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1716" name="Shape 1716"/>
          <p:cNvSpPr/>
          <p:nvPr/>
        </p:nvSpPr>
        <p:spPr>
          <a:xfrm flipV="1">
            <a:off x="4699394" y="3995784"/>
            <a:ext cx="286966" cy="1576845"/>
          </a:xfrm>
          <a:prstGeom prst="line">
            <a:avLst/>
          </a:prstGeom>
          <a:ln w="139700">
            <a:solidFill>
              <a:schemeClr val="tx1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28" name="TextBox 27"/>
          <p:cNvSpPr txBox="1"/>
          <p:nvPr/>
        </p:nvSpPr>
        <p:spPr>
          <a:xfrm>
            <a:off x="1755037" y="410137"/>
            <a:ext cx="97209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Imagine sequential reading</a:t>
            </a:r>
            <a:r>
              <a:rPr lang="en-US"/>
              <a:t>, </a:t>
            </a:r>
            <a:br>
              <a:rPr lang="en-US"/>
            </a:br>
            <a:r>
              <a:rPr lang="en-US"/>
              <a:t>how </a:t>
            </a:r>
            <a:r>
              <a:rPr lang="en-US" dirty="0"/>
              <a:t>should </a:t>
            </a:r>
            <a:r>
              <a:rPr lang="en-US"/>
              <a:t>sectors numbers be </a:t>
            </a:r>
            <a:r>
              <a:rPr lang="en-US" dirty="0"/>
              <a:t>laid </a:t>
            </a:r>
            <a:r>
              <a:rPr lang="en-US"/>
              <a:t>out on disk? 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Shape 1718"/>
          <p:cNvSpPr/>
          <p:nvPr/>
        </p:nvSpPr>
        <p:spPr>
          <a:xfrm>
            <a:off x="4777654" y="2001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19" name="Shape 1719"/>
          <p:cNvSpPr/>
          <p:nvPr/>
        </p:nvSpPr>
        <p:spPr>
          <a:xfrm>
            <a:off x="5158654" y="2382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0" name="Shape 1720"/>
          <p:cNvSpPr/>
          <p:nvPr/>
        </p:nvSpPr>
        <p:spPr>
          <a:xfrm>
            <a:off x="5666654" y="2892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1" name="Shape 1721"/>
          <p:cNvSpPr/>
          <p:nvPr/>
        </p:nvSpPr>
        <p:spPr>
          <a:xfrm>
            <a:off x="4820319" y="3726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2" name="Shape 1722"/>
          <p:cNvSpPr/>
          <p:nvPr/>
        </p:nvSpPr>
        <p:spPr>
          <a:xfrm flipV="1">
            <a:off x="6502399" y="2044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3" name="Shape 1723"/>
          <p:cNvSpPr/>
          <p:nvPr/>
        </p:nvSpPr>
        <p:spPr>
          <a:xfrm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4" name="Shape 1724"/>
          <p:cNvSpPr/>
          <p:nvPr/>
        </p:nvSpPr>
        <p:spPr>
          <a:xfrm flipH="1"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5" name="Shape 1725"/>
          <p:cNvSpPr/>
          <p:nvPr/>
        </p:nvSpPr>
        <p:spPr>
          <a:xfrm>
            <a:off x="6178550" y="3402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26" name="Shape 1726"/>
          <p:cNvSpPr/>
          <p:nvPr/>
        </p:nvSpPr>
        <p:spPr>
          <a:xfrm>
            <a:off x="6684188" y="2439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1727" name="Shape 1727"/>
          <p:cNvSpPr/>
          <p:nvPr/>
        </p:nvSpPr>
        <p:spPr>
          <a:xfrm>
            <a:off x="7268388" y="3003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1728" name="Shape 1728"/>
          <p:cNvSpPr/>
          <p:nvPr/>
        </p:nvSpPr>
        <p:spPr>
          <a:xfrm>
            <a:off x="71836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1729" name="Shape 1729"/>
          <p:cNvSpPr/>
          <p:nvPr/>
        </p:nvSpPr>
        <p:spPr>
          <a:xfrm>
            <a:off x="6615503" y="4390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1730" name="Shape 1730"/>
          <p:cNvSpPr/>
          <p:nvPr/>
        </p:nvSpPr>
        <p:spPr>
          <a:xfrm>
            <a:off x="5821877" y="2439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2600"/>
                </a:solidFill>
              </a:rPr>
              <a:t>15</a:t>
            </a:r>
          </a:p>
        </p:txBody>
      </p:sp>
      <p:sp>
        <p:nvSpPr>
          <p:cNvPr id="1731" name="Shape 1731"/>
          <p:cNvSpPr/>
          <p:nvPr/>
        </p:nvSpPr>
        <p:spPr>
          <a:xfrm>
            <a:off x="5174177" y="3003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1732" name="Shape 1732"/>
          <p:cNvSpPr/>
          <p:nvPr/>
        </p:nvSpPr>
        <p:spPr>
          <a:xfrm>
            <a:off x="52024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1733" name="Shape 1733"/>
          <p:cNvSpPr/>
          <p:nvPr/>
        </p:nvSpPr>
        <p:spPr>
          <a:xfrm>
            <a:off x="5856480" y="4390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1734" name="Shape 1734"/>
          <p:cNvSpPr/>
          <p:nvPr/>
        </p:nvSpPr>
        <p:spPr>
          <a:xfrm>
            <a:off x="6746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400" b="1">
                <a:solidFill>
                  <a:srgbClr val="FF2600"/>
                </a:solidFill>
              </a:rPr>
              <a:t>16</a:t>
            </a:r>
          </a:p>
        </p:txBody>
      </p:sp>
      <p:sp>
        <p:nvSpPr>
          <p:cNvPr id="1735" name="Shape 1735"/>
          <p:cNvSpPr/>
          <p:nvPr/>
        </p:nvSpPr>
        <p:spPr>
          <a:xfrm>
            <a:off x="76747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1736" name="Shape 1736"/>
          <p:cNvSpPr/>
          <p:nvPr/>
        </p:nvSpPr>
        <p:spPr>
          <a:xfrm>
            <a:off x="76351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1737" name="Shape 1737"/>
          <p:cNvSpPr/>
          <p:nvPr/>
        </p:nvSpPr>
        <p:spPr>
          <a:xfrm>
            <a:off x="6805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1738" name="Shape 1738"/>
          <p:cNvSpPr/>
          <p:nvPr/>
        </p:nvSpPr>
        <p:spPr>
          <a:xfrm>
            <a:off x="5730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39" name="Shape 1739"/>
          <p:cNvSpPr/>
          <p:nvPr/>
        </p:nvSpPr>
        <p:spPr>
          <a:xfrm>
            <a:off x="48553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1740" name="Shape 1740"/>
          <p:cNvSpPr/>
          <p:nvPr/>
        </p:nvSpPr>
        <p:spPr>
          <a:xfrm>
            <a:off x="48792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1741" name="Shape 1741"/>
          <p:cNvSpPr/>
          <p:nvPr/>
        </p:nvSpPr>
        <p:spPr>
          <a:xfrm>
            <a:off x="5789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1744" name="Shape 1744"/>
          <p:cNvSpPr/>
          <p:nvPr/>
        </p:nvSpPr>
        <p:spPr>
          <a:xfrm flipV="1">
            <a:off x="6342554" y="2216292"/>
            <a:ext cx="449025" cy="331499"/>
          </a:xfrm>
          <a:prstGeom prst="line">
            <a:avLst/>
          </a:prstGeom>
          <a:ln w="88900">
            <a:solidFill>
              <a:srgbClr val="FF26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45" name="Shape 1745"/>
          <p:cNvSpPr/>
          <p:nvPr/>
        </p:nvSpPr>
        <p:spPr>
          <a:xfrm>
            <a:off x="1533183" y="76875"/>
            <a:ext cx="988192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When reading 16 after 15, the head won’t settle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quick enough, so we need to do a rotation.</a:t>
            </a:r>
          </a:p>
        </p:txBody>
      </p:sp>
      <p:sp>
        <p:nvSpPr>
          <p:cNvPr id="30" name="Shape 1715"/>
          <p:cNvSpPr/>
          <p:nvPr/>
        </p:nvSpPr>
        <p:spPr>
          <a:xfrm>
            <a:off x="4453077" y="53278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31" name="Shape 1716"/>
          <p:cNvSpPr/>
          <p:nvPr/>
        </p:nvSpPr>
        <p:spPr>
          <a:xfrm flipV="1">
            <a:off x="4851794" y="4148184"/>
            <a:ext cx="286966" cy="1576845"/>
          </a:xfrm>
          <a:prstGeom prst="line">
            <a:avLst/>
          </a:prstGeom>
          <a:ln w="139700">
            <a:solidFill>
              <a:schemeClr val="tx1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Shape 1747"/>
          <p:cNvSpPr/>
          <p:nvPr/>
        </p:nvSpPr>
        <p:spPr>
          <a:xfrm>
            <a:off x="4777654" y="2001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48" name="Shape 1748"/>
          <p:cNvSpPr/>
          <p:nvPr/>
        </p:nvSpPr>
        <p:spPr>
          <a:xfrm>
            <a:off x="5158654" y="2382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49" name="Shape 1749"/>
          <p:cNvSpPr/>
          <p:nvPr/>
        </p:nvSpPr>
        <p:spPr>
          <a:xfrm>
            <a:off x="5666654" y="2892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0" name="Shape 1750"/>
          <p:cNvSpPr/>
          <p:nvPr/>
        </p:nvSpPr>
        <p:spPr>
          <a:xfrm>
            <a:off x="4820319" y="3726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1" name="Shape 1751"/>
          <p:cNvSpPr/>
          <p:nvPr/>
        </p:nvSpPr>
        <p:spPr>
          <a:xfrm flipV="1">
            <a:off x="6502399" y="2044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2" name="Shape 1752"/>
          <p:cNvSpPr/>
          <p:nvPr/>
        </p:nvSpPr>
        <p:spPr>
          <a:xfrm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3" name="Shape 1753"/>
          <p:cNvSpPr/>
          <p:nvPr/>
        </p:nvSpPr>
        <p:spPr>
          <a:xfrm flipH="1"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4" name="Shape 1754"/>
          <p:cNvSpPr/>
          <p:nvPr/>
        </p:nvSpPr>
        <p:spPr>
          <a:xfrm>
            <a:off x="6178550" y="3402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55" name="Shape 1755"/>
          <p:cNvSpPr/>
          <p:nvPr/>
        </p:nvSpPr>
        <p:spPr>
          <a:xfrm>
            <a:off x="6684188" y="2439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1756" name="Shape 1756"/>
          <p:cNvSpPr/>
          <p:nvPr/>
        </p:nvSpPr>
        <p:spPr>
          <a:xfrm>
            <a:off x="7268388" y="3003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1757" name="Shape 1757"/>
          <p:cNvSpPr/>
          <p:nvPr/>
        </p:nvSpPr>
        <p:spPr>
          <a:xfrm>
            <a:off x="71836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1758" name="Shape 1758"/>
          <p:cNvSpPr/>
          <p:nvPr/>
        </p:nvSpPr>
        <p:spPr>
          <a:xfrm>
            <a:off x="6615503" y="4390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1759" name="Shape 1759"/>
          <p:cNvSpPr/>
          <p:nvPr/>
        </p:nvSpPr>
        <p:spPr>
          <a:xfrm>
            <a:off x="5821877" y="2439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2600"/>
                </a:solidFill>
              </a:rPr>
              <a:t>15</a:t>
            </a:r>
          </a:p>
        </p:txBody>
      </p:sp>
      <p:sp>
        <p:nvSpPr>
          <p:cNvPr id="1760" name="Shape 1760"/>
          <p:cNvSpPr/>
          <p:nvPr/>
        </p:nvSpPr>
        <p:spPr>
          <a:xfrm>
            <a:off x="5174177" y="3003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1761" name="Shape 1761"/>
          <p:cNvSpPr/>
          <p:nvPr/>
        </p:nvSpPr>
        <p:spPr>
          <a:xfrm>
            <a:off x="52024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1762" name="Shape 1762"/>
          <p:cNvSpPr/>
          <p:nvPr/>
        </p:nvSpPr>
        <p:spPr>
          <a:xfrm>
            <a:off x="5856480" y="4390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1763" name="Shape 1763"/>
          <p:cNvSpPr/>
          <p:nvPr/>
        </p:nvSpPr>
        <p:spPr>
          <a:xfrm>
            <a:off x="6746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64" name="Shape 1764"/>
          <p:cNvSpPr/>
          <p:nvPr/>
        </p:nvSpPr>
        <p:spPr>
          <a:xfrm>
            <a:off x="76747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65" name="Shape 1765"/>
          <p:cNvSpPr/>
          <p:nvPr/>
        </p:nvSpPr>
        <p:spPr>
          <a:xfrm>
            <a:off x="76351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400" b="1">
                <a:solidFill>
                  <a:srgbClr val="FF2600"/>
                </a:solidFill>
              </a:rPr>
              <a:t>16</a:t>
            </a:r>
          </a:p>
        </p:txBody>
      </p:sp>
      <p:sp>
        <p:nvSpPr>
          <p:cNvPr id="1766" name="Shape 1766"/>
          <p:cNvSpPr/>
          <p:nvPr/>
        </p:nvSpPr>
        <p:spPr>
          <a:xfrm>
            <a:off x="6805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1767" name="Shape 1767"/>
          <p:cNvSpPr/>
          <p:nvPr/>
        </p:nvSpPr>
        <p:spPr>
          <a:xfrm>
            <a:off x="5730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1768" name="Shape 1768"/>
          <p:cNvSpPr/>
          <p:nvPr/>
        </p:nvSpPr>
        <p:spPr>
          <a:xfrm>
            <a:off x="48553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1769" name="Shape 1769"/>
          <p:cNvSpPr/>
          <p:nvPr/>
        </p:nvSpPr>
        <p:spPr>
          <a:xfrm>
            <a:off x="48792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1770" name="Shape 1770"/>
          <p:cNvSpPr/>
          <p:nvPr/>
        </p:nvSpPr>
        <p:spPr>
          <a:xfrm>
            <a:off x="5789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28" name="Shape 1715"/>
          <p:cNvSpPr/>
          <p:nvPr/>
        </p:nvSpPr>
        <p:spPr>
          <a:xfrm>
            <a:off x="4453077" y="53278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29" name="Shape 1716"/>
          <p:cNvSpPr/>
          <p:nvPr/>
        </p:nvSpPr>
        <p:spPr>
          <a:xfrm flipV="1">
            <a:off x="4851794" y="4148184"/>
            <a:ext cx="286966" cy="1576845"/>
          </a:xfrm>
          <a:prstGeom prst="line">
            <a:avLst/>
          </a:prstGeom>
          <a:ln w="139700">
            <a:solidFill>
              <a:schemeClr val="tx1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Shape 1774"/>
          <p:cNvSpPr/>
          <p:nvPr/>
        </p:nvSpPr>
        <p:spPr>
          <a:xfrm>
            <a:off x="4777654" y="2001406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75" name="Shape 1775"/>
          <p:cNvSpPr/>
          <p:nvPr/>
        </p:nvSpPr>
        <p:spPr>
          <a:xfrm>
            <a:off x="5158654" y="2382406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76" name="Shape 1776"/>
          <p:cNvSpPr/>
          <p:nvPr/>
        </p:nvSpPr>
        <p:spPr>
          <a:xfrm>
            <a:off x="5666654" y="2892435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77" name="Shape 1777"/>
          <p:cNvSpPr/>
          <p:nvPr/>
        </p:nvSpPr>
        <p:spPr>
          <a:xfrm>
            <a:off x="4820319" y="3726151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78" name="Shape 1778"/>
          <p:cNvSpPr/>
          <p:nvPr/>
        </p:nvSpPr>
        <p:spPr>
          <a:xfrm flipV="1">
            <a:off x="6502399" y="2044071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79" name="Shape 1779"/>
          <p:cNvSpPr/>
          <p:nvPr/>
        </p:nvSpPr>
        <p:spPr>
          <a:xfrm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80" name="Shape 1780"/>
          <p:cNvSpPr/>
          <p:nvPr/>
        </p:nvSpPr>
        <p:spPr>
          <a:xfrm flipH="1" flipV="1">
            <a:off x="5312989" y="2536741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781" name="Shape 1781"/>
          <p:cNvSpPr/>
          <p:nvPr/>
        </p:nvSpPr>
        <p:spPr>
          <a:xfrm>
            <a:off x="6178550" y="3402301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782" name="Shape 1782"/>
          <p:cNvSpPr/>
          <p:nvPr/>
        </p:nvSpPr>
        <p:spPr>
          <a:xfrm>
            <a:off x="6684188" y="2439252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1783" name="Shape 1783"/>
          <p:cNvSpPr/>
          <p:nvPr/>
        </p:nvSpPr>
        <p:spPr>
          <a:xfrm>
            <a:off x="7268388" y="3003570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1784" name="Shape 1784"/>
          <p:cNvSpPr/>
          <p:nvPr/>
        </p:nvSpPr>
        <p:spPr>
          <a:xfrm>
            <a:off x="71836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1785" name="Shape 1785"/>
          <p:cNvSpPr/>
          <p:nvPr/>
        </p:nvSpPr>
        <p:spPr>
          <a:xfrm>
            <a:off x="6615503" y="4390750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1786" name="Shape 1786"/>
          <p:cNvSpPr/>
          <p:nvPr/>
        </p:nvSpPr>
        <p:spPr>
          <a:xfrm>
            <a:off x="5821877" y="2439252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b="1">
                <a:solidFill>
                  <a:srgbClr val="FF2600"/>
                </a:solidFill>
              </a:rPr>
              <a:t>15</a:t>
            </a:r>
          </a:p>
        </p:txBody>
      </p:sp>
      <p:sp>
        <p:nvSpPr>
          <p:cNvPr id="1787" name="Shape 1787"/>
          <p:cNvSpPr/>
          <p:nvPr/>
        </p:nvSpPr>
        <p:spPr>
          <a:xfrm>
            <a:off x="5174177" y="3003570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1788" name="Shape 1788"/>
          <p:cNvSpPr/>
          <p:nvPr/>
        </p:nvSpPr>
        <p:spPr>
          <a:xfrm>
            <a:off x="5202430" y="379097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1789" name="Shape 1789"/>
          <p:cNvSpPr/>
          <p:nvPr/>
        </p:nvSpPr>
        <p:spPr>
          <a:xfrm>
            <a:off x="5856480" y="4390750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1790" name="Shape 1790"/>
          <p:cNvSpPr/>
          <p:nvPr/>
        </p:nvSpPr>
        <p:spPr>
          <a:xfrm>
            <a:off x="6746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91" name="Shape 1791"/>
          <p:cNvSpPr/>
          <p:nvPr/>
        </p:nvSpPr>
        <p:spPr>
          <a:xfrm>
            <a:off x="76747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1792" name="Shape 1792"/>
          <p:cNvSpPr/>
          <p:nvPr/>
        </p:nvSpPr>
        <p:spPr>
          <a:xfrm>
            <a:off x="76351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400" b="1">
                <a:solidFill>
                  <a:srgbClr val="FF2600"/>
                </a:solidFill>
              </a:rPr>
              <a:t>16</a:t>
            </a:r>
          </a:p>
        </p:txBody>
      </p:sp>
      <p:sp>
        <p:nvSpPr>
          <p:cNvPr id="1793" name="Shape 1793"/>
          <p:cNvSpPr/>
          <p:nvPr/>
        </p:nvSpPr>
        <p:spPr>
          <a:xfrm>
            <a:off x="6805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1794" name="Shape 1794"/>
          <p:cNvSpPr/>
          <p:nvPr/>
        </p:nvSpPr>
        <p:spPr>
          <a:xfrm>
            <a:off x="5730924" y="2043919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1795" name="Shape 1795"/>
          <p:cNvSpPr/>
          <p:nvPr/>
        </p:nvSpPr>
        <p:spPr>
          <a:xfrm>
            <a:off x="4855388" y="2873750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  <p:sp>
        <p:nvSpPr>
          <p:cNvPr id="1796" name="Shape 1796"/>
          <p:cNvSpPr/>
          <p:nvPr/>
        </p:nvSpPr>
        <p:spPr>
          <a:xfrm>
            <a:off x="4879261" y="4110032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1797" name="Shape 1797"/>
          <p:cNvSpPr/>
          <p:nvPr/>
        </p:nvSpPr>
        <p:spPr>
          <a:xfrm>
            <a:off x="5789483" y="4858601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1800" name="Shape 1800"/>
          <p:cNvSpPr/>
          <p:nvPr/>
        </p:nvSpPr>
        <p:spPr>
          <a:xfrm>
            <a:off x="3829833" y="424253"/>
            <a:ext cx="534924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enough time to settle now</a:t>
            </a:r>
          </a:p>
        </p:txBody>
      </p:sp>
      <p:cxnSp>
        <p:nvCxnSpPr>
          <p:cNvPr id="1801" name="Connector 1801"/>
          <p:cNvCxnSpPr>
            <a:stCxn id="1786" idx="0"/>
            <a:endCxn id="1792" idx="0"/>
          </p:cNvCxnSpPr>
          <p:nvPr/>
        </p:nvCxnSpPr>
        <p:spPr>
          <a:xfrm>
            <a:off x="6105048" y="2731352"/>
            <a:ext cx="1756779" cy="1613631"/>
          </a:xfrm>
          <a:prstGeom prst="straightConnector1">
            <a:avLst/>
          </a:prstGeom>
          <a:ln w="63500">
            <a:solidFill>
              <a:srgbClr val="FF2600"/>
            </a:solidFill>
            <a:miter lim="400000"/>
            <a:tailEnd type="triangle"/>
          </a:ln>
        </p:spPr>
      </p:cxnSp>
      <p:sp>
        <p:nvSpPr>
          <p:cNvPr id="30" name="Shape 1715"/>
          <p:cNvSpPr/>
          <p:nvPr/>
        </p:nvSpPr>
        <p:spPr>
          <a:xfrm>
            <a:off x="4453077" y="5327899"/>
            <a:ext cx="746846" cy="746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>
                <a:solidFill>
                  <a:srgbClr val="FF2600"/>
                </a:solidFill>
              </a:defRPr>
            </a:pPr>
            <a:endParaRPr/>
          </a:p>
        </p:txBody>
      </p:sp>
      <p:sp>
        <p:nvSpPr>
          <p:cNvPr id="31" name="Shape 1716"/>
          <p:cNvSpPr/>
          <p:nvPr/>
        </p:nvSpPr>
        <p:spPr>
          <a:xfrm flipV="1">
            <a:off x="4851794" y="4148184"/>
            <a:ext cx="286966" cy="1576845"/>
          </a:xfrm>
          <a:prstGeom prst="line">
            <a:avLst/>
          </a:prstGeom>
          <a:ln w="139700">
            <a:solidFill>
              <a:schemeClr val="tx1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Shape 18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Other Improvements</a:t>
            </a:r>
          </a:p>
        </p:txBody>
      </p:sp>
      <p:sp>
        <p:nvSpPr>
          <p:cNvPr id="4" name="Shape 1686"/>
          <p:cNvSpPr txBox="1">
            <a:spLocks/>
          </p:cNvSpPr>
          <p:nvPr/>
        </p:nvSpPr>
        <p:spPr>
          <a:xfrm>
            <a:off x="1108570" y="2600961"/>
            <a:ext cx="10785405" cy="6111805"/>
          </a:xfrm>
          <a:prstGeom prst="rect">
            <a:avLst/>
          </a:prstGeom>
        </p:spPr>
        <p:txBody>
          <a:bodyPr/>
          <a:lstStyle>
            <a:lvl1pPr marL="401878" indent="-401878" algn="l" defTabSz="1300460" rtl="0" eaLnBrk="1" latinLnBrk="0" hangingPunct="1">
              <a:spcBef>
                <a:spcPts val="2844"/>
              </a:spcBef>
              <a:buFont typeface="Calisto MT" pitchFamily="18" charset="0"/>
              <a:buChar char="•"/>
              <a:defRPr sz="3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821818" indent="-419940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31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23696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8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25575" indent="-401878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27453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357626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2649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72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2695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Track Skew</a:t>
            </a: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endParaRPr lang="en-US" sz="3800">
              <a:solidFill>
                <a:srgbClr val="000000"/>
              </a:solidFill>
            </a:endParaRP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Zones</a:t>
            </a: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endParaRPr lang="en-US" sz="3800">
              <a:solidFill>
                <a:srgbClr val="000000"/>
              </a:solidFill>
            </a:endParaRP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Cache</a:t>
            </a:r>
            <a:endParaRPr lang="en-US" sz="3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Canonical Device</a:t>
            </a:r>
          </a:p>
        </p:txBody>
      </p:sp>
      <p:sp>
        <p:nvSpPr>
          <p:cNvPr id="148" name="Shape 148"/>
          <p:cNvSpPr/>
          <p:nvPr/>
        </p:nvSpPr>
        <p:spPr>
          <a:xfrm>
            <a:off x="3329428" y="3596554"/>
            <a:ext cx="6345944" cy="2475762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3837428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Status</a:t>
            </a:r>
          </a:p>
        </p:txBody>
      </p:sp>
      <p:sp>
        <p:nvSpPr>
          <p:cNvPr id="150" name="Shape 150"/>
          <p:cNvSpPr/>
          <p:nvPr/>
        </p:nvSpPr>
        <p:spPr>
          <a:xfrm>
            <a:off x="5397144" y="3590793"/>
            <a:ext cx="2210512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COMMAND</a:t>
            </a:r>
          </a:p>
        </p:txBody>
      </p:sp>
      <p:sp>
        <p:nvSpPr>
          <p:cNvPr id="151" name="Shape 151"/>
          <p:cNvSpPr/>
          <p:nvPr/>
        </p:nvSpPr>
        <p:spPr>
          <a:xfrm>
            <a:off x="7846672" y="3590793"/>
            <a:ext cx="1320700" cy="592185"/>
          </a:xfrm>
          <a:prstGeom prst="rect">
            <a:avLst/>
          </a:prstGeom>
          <a:solidFill/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1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52" name="Shape 152"/>
          <p:cNvSpPr/>
          <p:nvPr/>
        </p:nvSpPr>
        <p:spPr>
          <a:xfrm>
            <a:off x="3922570" y="3171721"/>
            <a:ext cx="5159660" cy="1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flipH="1">
            <a:off x="38320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9089897" y="3171721"/>
            <a:ext cx="90474" cy="151732"/>
          </a:xfrm>
          <a:prstGeom prst="line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4501896" y="2618107"/>
            <a:ext cx="400100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2600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2600"/>
                </a:solidFill>
              </a:rPr>
              <a:t>OS reads/writes to these</a:t>
            </a:r>
          </a:p>
        </p:txBody>
      </p:sp>
      <p:sp>
        <p:nvSpPr>
          <p:cNvPr id="156" name="Shape 156"/>
          <p:cNvSpPr/>
          <p:nvPr/>
        </p:nvSpPr>
        <p:spPr>
          <a:xfrm>
            <a:off x="247743" y="3620146"/>
            <a:ext cx="296555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sz="1800">
                <a:solidFill>
                  <a:srgbClr val="000000"/>
                </a:solidFill>
              </a:defRPr>
            </a:pPr>
            <a:r>
              <a:rPr sz="2800" dirty="0">
                <a:solidFill>
                  <a:schemeClr val="bg1"/>
                </a:solidFill>
              </a:rPr>
              <a:t>Device Registers:</a:t>
            </a:r>
          </a:p>
        </p:txBody>
      </p:sp>
    </p:spTree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Shape 1806"/>
          <p:cNvSpPr/>
          <p:nvPr/>
        </p:nvSpPr>
        <p:spPr>
          <a:xfrm>
            <a:off x="4346078" y="1508966"/>
            <a:ext cx="4312645" cy="43126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07" name="Shape 1807"/>
          <p:cNvSpPr/>
          <p:nvPr/>
        </p:nvSpPr>
        <p:spPr>
          <a:xfrm>
            <a:off x="4777654" y="1940543"/>
            <a:ext cx="3449492" cy="3449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08" name="Shape 1808"/>
          <p:cNvSpPr/>
          <p:nvPr/>
        </p:nvSpPr>
        <p:spPr>
          <a:xfrm>
            <a:off x="5158654" y="2321543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09" name="Shape 1809"/>
          <p:cNvSpPr/>
          <p:nvPr/>
        </p:nvSpPr>
        <p:spPr>
          <a:xfrm>
            <a:off x="5666654" y="2831572"/>
            <a:ext cx="1612952" cy="161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0" name="Shape 1810"/>
          <p:cNvSpPr/>
          <p:nvPr/>
        </p:nvSpPr>
        <p:spPr>
          <a:xfrm>
            <a:off x="6178550" y="3341439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Shape 1812"/>
          <p:cNvSpPr/>
          <p:nvPr/>
        </p:nvSpPr>
        <p:spPr>
          <a:xfrm>
            <a:off x="4346078" y="1508966"/>
            <a:ext cx="4312645" cy="43126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3" name="Shape 1813"/>
          <p:cNvSpPr/>
          <p:nvPr/>
        </p:nvSpPr>
        <p:spPr>
          <a:xfrm>
            <a:off x="4777654" y="1940543"/>
            <a:ext cx="3449492" cy="3449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4" name="Shape 1814"/>
          <p:cNvSpPr/>
          <p:nvPr/>
        </p:nvSpPr>
        <p:spPr>
          <a:xfrm>
            <a:off x="5158654" y="2321543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5" name="Shape 1815"/>
          <p:cNvSpPr/>
          <p:nvPr/>
        </p:nvSpPr>
        <p:spPr>
          <a:xfrm>
            <a:off x="5666654" y="2831572"/>
            <a:ext cx="1612952" cy="161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6" name="Shape 1816"/>
          <p:cNvSpPr/>
          <p:nvPr/>
        </p:nvSpPr>
        <p:spPr>
          <a:xfrm>
            <a:off x="4320678" y="3665289"/>
            <a:ext cx="43634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817" name="Shape 1817"/>
          <p:cNvSpPr/>
          <p:nvPr/>
        </p:nvSpPr>
        <p:spPr>
          <a:xfrm flipV="1">
            <a:off x="6502400" y="1483567"/>
            <a:ext cx="1" cy="4363445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grpSp>
        <p:nvGrpSpPr>
          <p:cNvPr id="1820" name="Group 1820"/>
          <p:cNvGrpSpPr/>
          <p:nvPr/>
        </p:nvGrpSpPr>
        <p:grpSpPr>
          <a:xfrm rot="18900000">
            <a:off x="4320678" y="1483567"/>
            <a:ext cx="4363445" cy="4363445"/>
            <a:chOff x="0" y="0"/>
            <a:chExt cx="4363444" cy="4363444"/>
          </a:xfrm>
        </p:grpSpPr>
        <p:sp>
          <p:nvSpPr>
            <p:cNvPr id="1818" name="Shape 1818"/>
            <p:cNvSpPr/>
            <p:nvPr/>
          </p:nvSpPr>
          <p:spPr>
            <a:xfrm>
              <a:off x="0" y="2181722"/>
              <a:ext cx="4363445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 flipV="1">
              <a:off x="2181722" y="0"/>
              <a:ext cx="1" cy="4363445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821" name="Shape 1821"/>
          <p:cNvSpPr/>
          <p:nvPr/>
        </p:nvSpPr>
        <p:spPr>
          <a:xfrm>
            <a:off x="6178550" y="3341439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Shape 1823"/>
          <p:cNvSpPr/>
          <p:nvPr/>
        </p:nvSpPr>
        <p:spPr>
          <a:xfrm>
            <a:off x="4346078" y="1508966"/>
            <a:ext cx="4312645" cy="43126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497FC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4" name="Shape 1824"/>
          <p:cNvSpPr/>
          <p:nvPr/>
        </p:nvSpPr>
        <p:spPr>
          <a:xfrm>
            <a:off x="4777654" y="1940543"/>
            <a:ext cx="3449492" cy="3449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497FC"/>
          </a:solidFill>
          <a:ln w="508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5" name="Shape 1825"/>
          <p:cNvSpPr/>
          <p:nvPr/>
        </p:nvSpPr>
        <p:spPr>
          <a:xfrm>
            <a:off x="5158654" y="2321543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8A433"/>
          </a:solidFill>
          <a:ln w="508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6" name="Shape 1826"/>
          <p:cNvSpPr/>
          <p:nvPr/>
        </p:nvSpPr>
        <p:spPr>
          <a:xfrm>
            <a:off x="5666654" y="2831572"/>
            <a:ext cx="1612952" cy="1612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8A433"/>
          </a:solidFill>
          <a:ln w="508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7" name="Shape 1827"/>
          <p:cNvSpPr/>
          <p:nvPr/>
        </p:nvSpPr>
        <p:spPr>
          <a:xfrm>
            <a:off x="4320678" y="3665289"/>
            <a:ext cx="4363445" cy="1"/>
          </a:xfrm>
          <a:prstGeom prst="line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8" name="Shape 1828"/>
          <p:cNvSpPr/>
          <p:nvPr/>
        </p:nvSpPr>
        <p:spPr>
          <a:xfrm flipV="1">
            <a:off x="6502400" y="1483567"/>
            <a:ext cx="1" cy="4363445"/>
          </a:xfrm>
          <a:prstGeom prst="line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29" name="Shape 1829"/>
          <p:cNvSpPr/>
          <p:nvPr/>
        </p:nvSpPr>
        <p:spPr>
          <a:xfrm flipV="1">
            <a:off x="4959689" y="2122578"/>
            <a:ext cx="3085422" cy="3085422"/>
          </a:xfrm>
          <a:prstGeom prst="line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30" name="Shape 1830"/>
          <p:cNvSpPr/>
          <p:nvPr/>
        </p:nvSpPr>
        <p:spPr>
          <a:xfrm flipH="1" flipV="1">
            <a:off x="4959689" y="2122578"/>
            <a:ext cx="3085422" cy="3085422"/>
          </a:xfrm>
          <a:prstGeom prst="line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831" name="Shape 1831"/>
          <p:cNvSpPr/>
          <p:nvPr/>
        </p:nvSpPr>
        <p:spPr>
          <a:xfrm>
            <a:off x="6178550" y="3341439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</p:spTree>
  </p:cSld>
  <p:clrMapOvr>
    <a:masterClrMapping/>
  </p:clrMapOvr>
  <p:transition spd="med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7" name="Group 1847"/>
          <p:cNvGrpSpPr/>
          <p:nvPr/>
        </p:nvGrpSpPr>
        <p:grpSpPr>
          <a:xfrm rot="20220000">
            <a:off x="4320678" y="1483567"/>
            <a:ext cx="4363445" cy="4363445"/>
            <a:chOff x="0" y="0"/>
            <a:chExt cx="4363444" cy="4363444"/>
          </a:xfrm>
        </p:grpSpPr>
        <p:sp>
          <p:nvSpPr>
            <p:cNvPr id="1833" name="Shape 1833"/>
            <p:cNvSpPr/>
            <p:nvPr/>
          </p:nvSpPr>
          <p:spPr>
            <a:xfrm>
              <a:off x="25400" y="25399"/>
              <a:ext cx="4312645" cy="4312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497FC"/>
            </a:solidFill>
            <a:ln w="50800" cap="flat">
              <a:solidFill>
                <a:srgbClr val="A6AAA8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456976" y="456976"/>
              <a:ext cx="3449492" cy="3449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1497FC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grpSp>
          <p:nvGrpSpPr>
            <p:cNvPr id="1839" name="Group 1839"/>
            <p:cNvGrpSpPr/>
            <p:nvPr/>
          </p:nvGrpSpPr>
          <p:grpSpPr>
            <a:xfrm>
              <a:off x="-1" y="0"/>
              <a:ext cx="4363446" cy="4363445"/>
              <a:chOff x="0" y="0"/>
              <a:chExt cx="4363444" cy="4363444"/>
            </a:xfrm>
          </p:grpSpPr>
          <p:sp>
            <p:nvSpPr>
              <p:cNvPr id="1835" name="Shape 1835"/>
              <p:cNvSpPr/>
              <p:nvPr/>
            </p:nvSpPr>
            <p:spPr>
              <a:xfrm>
                <a:off x="0" y="2181722"/>
                <a:ext cx="4363445" cy="1"/>
              </a:xfrm>
              <a:prstGeom prst="line">
                <a:avLst/>
              </a:prstGeom>
              <a:noFill/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600"/>
                </a:pPr>
                <a:endParaRPr/>
              </a:p>
            </p:txBody>
          </p:sp>
          <p:sp>
            <p:nvSpPr>
              <p:cNvPr id="1836" name="Shape 1836"/>
              <p:cNvSpPr/>
              <p:nvPr/>
            </p:nvSpPr>
            <p:spPr>
              <a:xfrm flipV="1">
                <a:off x="2181722" y="0"/>
                <a:ext cx="1" cy="4363445"/>
              </a:xfrm>
              <a:prstGeom prst="line">
                <a:avLst/>
              </a:prstGeom>
              <a:noFill/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600"/>
                </a:pPr>
                <a:endParaRPr/>
              </a:p>
            </p:txBody>
          </p:sp>
          <p:sp>
            <p:nvSpPr>
              <p:cNvPr id="1837" name="Shape 1837"/>
              <p:cNvSpPr/>
              <p:nvPr/>
            </p:nvSpPr>
            <p:spPr>
              <a:xfrm flipV="1">
                <a:off x="639011" y="639011"/>
                <a:ext cx="3085422" cy="3085422"/>
              </a:xfrm>
              <a:prstGeom prst="line">
                <a:avLst/>
              </a:prstGeom>
              <a:noFill/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600"/>
                </a:pPr>
                <a:endParaRPr/>
              </a:p>
            </p:txBody>
          </p:sp>
          <p:sp>
            <p:nvSpPr>
              <p:cNvPr id="1838" name="Shape 1838"/>
              <p:cNvSpPr/>
              <p:nvPr/>
            </p:nvSpPr>
            <p:spPr>
              <a:xfrm flipH="1" flipV="1">
                <a:off x="639011" y="639011"/>
                <a:ext cx="3085422" cy="3085422"/>
              </a:xfrm>
              <a:prstGeom prst="line">
                <a:avLst/>
              </a:prstGeom>
              <a:noFill/>
              <a:ln w="635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600"/>
                </a:pPr>
                <a:endParaRPr/>
              </a:p>
            </p:txBody>
          </p:sp>
        </p:grpSp>
        <p:sp>
          <p:nvSpPr>
            <p:cNvPr id="1840" name="Shape 1840"/>
            <p:cNvSpPr/>
            <p:nvPr/>
          </p:nvSpPr>
          <p:spPr>
            <a:xfrm>
              <a:off x="837976" y="837976"/>
              <a:ext cx="2630980" cy="2630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8A433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1" name="Shape 1841"/>
            <p:cNvSpPr/>
            <p:nvPr/>
          </p:nvSpPr>
          <p:spPr>
            <a:xfrm>
              <a:off x="1345976" y="1348005"/>
              <a:ext cx="1612952" cy="1612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8A433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2" name="Shape 1842"/>
            <p:cNvSpPr/>
            <p:nvPr/>
          </p:nvSpPr>
          <p:spPr>
            <a:xfrm>
              <a:off x="1857871" y="1857872"/>
              <a:ext cx="647701" cy="647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3" name="Shape 1843"/>
            <p:cNvSpPr/>
            <p:nvPr/>
          </p:nvSpPr>
          <p:spPr>
            <a:xfrm flipV="1">
              <a:off x="158864" y="1364434"/>
              <a:ext cx="4045716" cy="1634576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4" name="Shape 1844"/>
            <p:cNvSpPr/>
            <p:nvPr/>
          </p:nvSpPr>
          <p:spPr>
            <a:xfrm flipH="1" flipV="1">
              <a:off x="1364434" y="158864"/>
              <a:ext cx="1634576" cy="4045716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5" name="Shape 1845"/>
            <p:cNvSpPr/>
            <p:nvPr/>
          </p:nvSpPr>
          <p:spPr>
            <a:xfrm flipV="1">
              <a:off x="1329255" y="173436"/>
              <a:ext cx="1704934" cy="401657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  <p:sp>
          <p:nvSpPr>
            <p:cNvPr id="1846" name="Shape 1846"/>
            <p:cNvSpPr/>
            <p:nvPr/>
          </p:nvSpPr>
          <p:spPr>
            <a:xfrm flipH="1" flipV="1">
              <a:off x="173436" y="1329255"/>
              <a:ext cx="4016572" cy="1704934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  <a:endParaRPr/>
            </a:p>
          </p:txBody>
        </p:sp>
      </p:grpSp>
      <p:sp>
        <p:nvSpPr>
          <p:cNvPr id="17" name="Text Box 62"/>
          <p:cNvSpPr txBox="1">
            <a:spLocks noChangeArrowheads="1"/>
          </p:cNvSpPr>
          <p:nvPr/>
        </p:nvSpPr>
        <p:spPr bwMode="auto">
          <a:xfrm>
            <a:off x="1043935" y="8313017"/>
            <a:ext cx="10623421" cy="61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413" dirty="0"/>
              <a:t>ZBR (Zoned bit recording): More sectors on outer tracks</a:t>
            </a:r>
          </a:p>
        </p:txBody>
      </p:sp>
    </p:spTree>
  </p:cSld>
  <p:clrMapOvr>
    <a:masterClrMapping/>
  </p:clrMapOvr>
  <p:transition spd="med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Shape 18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Other Improvements</a:t>
            </a:r>
          </a:p>
        </p:txBody>
      </p:sp>
      <p:sp>
        <p:nvSpPr>
          <p:cNvPr id="4" name="Shape 1686"/>
          <p:cNvSpPr txBox="1">
            <a:spLocks/>
          </p:cNvSpPr>
          <p:nvPr/>
        </p:nvSpPr>
        <p:spPr>
          <a:xfrm>
            <a:off x="1108570" y="2600961"/>
            <a:ext cx="10785405" cy="6111805"/>
          </a:xfrm>
          <a:prstGeom prst="rect">
            <a:avLst/>
          </a:prstGeom>
        </p:spPr>
        <p:txBody>
          <a:bodyPr vert="horz" lIns="130046" tIns="65023" rIns="130046" bIns="65023" rtlCol="0">
            <a:normAutofit/>
          </a:bodyPr>
          <a:lstStyle>
            <a:lvl1pPr marL="401878" indent="-401878" algn="l" defTabSz="1300460" rtl="0" eaLnBrk="1" latinLnBrk="0" hangingPunct="1">
              <a:spcBef>
                <a:spcPts val="2844"/>
              </a:spcBef>
              <a:buFont typeface="Calisto MT" pitchFamily="18" charset="0"/>
              <a:buChar char="•"/>
              <a:defRPr sz="34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821818" indent="-419940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31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23696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8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25575" indent="-401878" algn="l" defTabSz="1300460" rtl="0" eaLnBrk="1" latinLnBrk="0" hangingPunct="1">
              <a:spcBef>
                <a:spcPts val="853"/>
              </a:spcBef>
              <a:buClr>
                <a:schemeClr val="bg2">
                  <a:lumMod val="60000"/>
                  <a:lumOff val="40000"/>
                </a:schemeClr>
              </a:buClr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27453" indent="-401878" algn="l" defTabSz="1300460" rtl="0" eaLnBrk="1" latinLnBrk="0" hangingPunct="1">
              <a:spcBef>
                <a:spcPts val="853"/>
              </a:spcBef>
              <a:buFont typeface="Calisto MT" pitchFamily="18" charset="0"/>
              <a:buChar char="•"/>
              <a:defRPr sz="2600" kern="1200">
                <a:solidFill>
                  <a:schemeClr val="bg2"/>
                </a:solidFill>
                <a:effectLst>
                  <a:outerShdw blurRad="63500" dir="2700000" algn="tl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357626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2649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72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26954" indent="-325115" algn="l" defTabSz="130046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Track Skew</a:t>
            </a: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endParaRPr lang="en-US" sz="3800">
              <a:solidFill>
                <a:srgbClr val="000000"/>
              </a:solidFill>
            </a:endParaRP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Zones</a:t>
            </a: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endParaRPr lang="en-US" sz="3800">
              <a:solidFill>
                <a:srgbClr val="000000"/>
              </a:solidFill>
            </a:endParaRPr>
          </a:p>
          <a:p>
            <a:pPr marL="0" indent="0">
              <a:buFont typeface="Calisto MT" pitchFamily="18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3800">
                <a:solidFill>
                  <a:srgbClr val="000000"/>
                </a:solidFill>
              </a:rPr>
              <a:t>Cache</a:t>
            </a:r>
            <a:endParaRPr lang="en-US" sz="3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Shape 18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80">
                <a:solidFill>
                  <a:srgbClr val="FFFFFF"/>
                </a:solidFill>
              </a:rPr>
              <a:t>Drive Cache</a:t>
            </a:r>
          </a:p>
        </p:txBody>
      </p:sp>
      <p:sp>
        <p:nvSpPr>
          <p:cNvPr id="1853" name="Shape 1853"/>
          <p:cNvSpPr>
            <a:spLocks noGrp="1"/>
          </p:cNvSpPr>
          <p:nvPr>
            <p:ph type="body" idx="4294967295"/>
          </p:nvPr>
        </p:nvSpPr>
        <p:spPr>
          <a:xfrm>
            <a:off x="0" y="2208213"/>
            <a:ext cx="11836400" cy="719772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Drives may cache both reads and writes.</a:t>
            </a:r>
            <a:endParaRPr lang="en-US" sz="3800" dirty="0"/>
          </a:p>
          <a:p>
            <a:pPr marL="877140" lvl="1" indent="-457200">
              <a:defRPr sz="1800">
                <a:solidFill>
                  <a:srgbClr val="000000"/>
                </a:solidFill>
              </a:defRPr>
            </a:pPr>
            <a:r>
              <a:rPr sz="3500" dirty="0"/>
              <a:t>OS </a:t>
            </a:r>
            <a:r>
              <a:rPr lang="en-US" sz="3500" dirty="0"/>
              <a:t>caches data too</a:t>
            </a:r>
            <a:endParaRPr sz="35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What advantage does </a:t>
            </a:r>
            <a:r>
              <a:rPr lang="en-US" sz="3800" dirty="0"/>
              <a:t>caching in </a:t>
            </a:r>
            <a:r>
              <a:rPr sz="3800" b="1" dirty="0"/>
              <a:t>drive </a:t>
            </a:r>
            <a:r>
              <a:rPr sz="3800" dirty="0"/>
              <a:t>have for reads?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What advantage does </a:t>
            </a:r>
            <a:r>
              <a:rPr lang="en-US" sz="3800" dirty="0"/>
              <a:t>caching in </a:t>
            </a:r>
            <a:r>
              <a:rPr sz="3800" b="1" dirty="0"/>
              <a:t>drive</a:t>
            </a:r>
            <a:r>
              <a:rPr sz="3800" dirty="0"/>
              <a:t> have for writes?</a:t>
            </a:r>
          </a:p>
        </p:txBody>
      </p:sp>
      <p:sp>
        <p:nvSpPr>
          <p:cNvPr id="4" name="Shape 1691"/>
          <p:cNvSpPr/>
          <p:nvPr/>
        </p:nvSpPr>
        <p:spPr>
          <a:xfrm>
            <a:off x="9003665" y="2208993"/>
            <a:ext cx="3449492" cy="344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5" name="Shape 1692"/>
          <p:cNvSpPr/>
          <p:nvPr/>
        </p:nvSpPr>
        <p:spPr>
          <a:xfrm>
            <a:off x="9384665" y="2589993"/>
            <a:ext cx="2630981" cy="2630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6" name="Shape 1693"/>
          <p:cNvSpPr/>
          <p:nvPr/>
        </p:nvSpPr>
        <p:spPr>
          <a:xfrm>
            <a:off x="9892665" y="3100022"/>
            <a:ext cx="1612952" cy="1612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/>
          </a:solidFill>
          <a:ln w="50800">
            <a:solidFill>
              <a:srgbClr val="A6AAA8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7" name="Shape 1694"/>
          <p:cNvSpPr/>
          <p:nvPr/>
        </p:nvSpPr>
        <p:spPr>
          <a:xfrm>
            <a:off x="9046330" y="3933738"/>
            <a:ext cx="33641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8" name="Shape 1695"/>
          <p:cNvSpPr/>
          <p:nvPr/>
        </p:nvSpPr>
        <p:spPr>
          <a:xfrm flipV="1">
            <a:off x="10728410" y="2251658"/>
            <a:ext cx="1" cy="336416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9" name="Shape 1696"/>
          <p:cNvSpPr/>
          <p:nvPr/>
        </p:nvSpPr>
        <p:spPr>
          <a:xfrm flipV="1">
            <a:off x="9539000" y="2744328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0" name="Shape 1697"/>
          <p:cNvSpPr/>
          <p:nvPr/>
        </p:nvSpPr>
        <p:spPr>
          <a:xfrm flipH="1" flipV="1">
            <a:off x="9539000" y="2744328"/>
            <a:ext cx="2378822" cy="237882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600"/>
            </a:pPr>
            <a:endParaRPr/>
          </a:p>
        </p:txBody>
      </p:sp>
      <p:sp>
        <p:nvSpPr>
          <p:cNvPr id="11" name="Shape 1698"/>
          <p:cNvSpPr/>
          <p:nvPr/>
        </p:nvSpPr>
        <p:spPr>
          <a:xfrm>
            <a:off x="10404561" y="3609888"/>
            <a:ext cx="647700" cy="647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  <a:endParaRPr/>
          </a:p>
        </p:txBody>
      </p:sp>
      <p:sp>
        <p:nvSpPr>
          <p:cNvPr id="12" name="Shape 1699"/>
          <p:cNvSpPr/>
          <p:nvPr/>
        </p:nvSpPr>
        <p:spPr>
          <a:xfrm>
            <a:off x="10910199" y="2646839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8</a:t>
            </a:r>
          </a:p>
        </p:txBody>
      </p:sp>
      <p:sp>
        <p:nvSpPr>
          <p:cNvPr id="13" name="Shape 1700"/>
          <p:cNvSpPr/>
          <p:nvPr/>
        </p:nvSpPr>
        <p:spPr>
          <a:xfrm>
            <a:off x="11494399" y="3211157"/>
            <a:ext cx="34032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9</a:t>
            </a:r>
          </a:p>
        </p:txBody>
      </p:sp>
      <p:sp>
        <p:nvSpPr>
          <p:cNvPr id="14" name="Shape 1701"/>
          <p:cNvSpPr/>
          <p:nvPr/>
        </p:nvSpPr>
        <p:spPr>
          <a:xfrm>
            <a:off x="11409641" y="3998557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10</a:t>
            </a:r>
          </a:p>
        </p:txBody>
      </p:sp>
      <p:sp>
        <p:nvSpPr>
          <p:cNvPr id="15" name="Shape 1702"/>
          <p:cNvSpPr/>
          <p:nvPr/>
        </p:nvSpPr>
        <p:spPr>
          <a:xfrm>
            <a:off x="10841514" y="4598337"/>
            <a:ext cx="49039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11</a:t>
            </a:r>
          </a:p>
        </p:txBody>
      </p:sp>
      <p:sp>
        <p:nvSpPr>
          <p:cNvPr id="16" name="Shape 1703"/>
          <p:cNvSpPr/>
          <p:nvPr/>
        </p:nvSpPr>
        <p:spPr>
          <a:xfrm>
            <a:off x="10047888" y="2646839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15</a:t>
            </a:r>
          </a:p>
        </p:txBody>
      </p:sp>
      <p:sp>
        <p:nvSpPr>
          <p:cNvPr id="17" name="Shape 1704"/>
          <p:cNvSpPr/>
          <p:nvPr/>
        </p:nvSpPr>
        <p:spPr>
          <a:xfrm>
            <a:off x="9400188" y="3211157"/>
            <a:ext cx="56634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200" b="1"/>
              <a:t>14</a:t>
            </a:r>
          </a:p>
        </p:txBody>
      </p:sp>
      <p:sp>
        <p:nvSpPr>
          <p:cNvPr id="18" name="Shape 1705"/>
          <p:cNvSpPr/>
          <p:nvPr/>
        </p:nvSpPr>
        <p:spPr>
          <a:xfrm>
            <a:off x="9428441" y="3998557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13</a:t>
            </a:r>
          </a:p>
        </p:txBody>
      </p:sp>
      <p:sp>
        <p:nvSpPr>
          <p:cNvPr id="19" name="Shape 1706"/>
          <p:cNvSpPr/>
          <p:nvPr/>
        </p:nvSpPr>
        <p:spPr>
          <a:xfrm>
            <a:off x="10082491" y="4598337"/>
            <a:ext cx="50983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800" b="1"/>
              <a:t>12</a:t>
            </a:r>
          </a:p>
        </p:txBody>
      </p:sp>
      <p:sp>
        <p:nvSpPr>
          <p:cNvPr id="20" name="Shape 1707"/>
          <p:cNvSpPr/>
          <p:nvPr/>
        </p:nvSpPr>
        <p:spPr>
          <a:xfrm>
            <a:off x="10972935" y="2251506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16</a:t>
            </a:r>
          </a:p>
        </p:txBody>
      </p:sp>
      <p:sp>
        <p:nvSpPr>
          <p:cNvPr id="21" name="Shape 1708"/>
          <p:cNvSpPr/>
          <p:nvPr/>
        </p:nvSpPr>
        <p:spPr>
          <a:xfrm>
            <a:off x="11900799" y="3081337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17</a:t>
            </a:r>
          </a:p>
        </p:txBody>
      </p:sp>
      <p:sp>
        <p:nvSpPr>
          <p:cNvPr id="22" name="Shape 1709"/>
          <p:cNvSpPr/>
          <p:nvPr/>
        </p:nvSpPr>
        <p:spPr>
          <a:xfrm>
            <a:off x="11861172" y="4317619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18</a:t>
            </a:r>
          </a:p>
        </p:txBody>
      </p:sp>
      <p:sp>
        <p:nvSpPr>
          <p:cNvPr id="23" name="Shape 1710"/>
          <p:cNvSpPr/>
          <p:nvPr/>
        </p:nvSpPr>
        <p:spPr>
          <a:xfrm>
            <a:off x="11031494" y="5066188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19</a:t>
            </a:r>
          </a:p>
        </p:txBody>
      </p:sp>
      <p:sp>
        <p:nvSpPr>
          <p:cNvPr id="24" name="Shape 1711"/>
          <p:cNvSpPr/>
          <p:nvPr/>
        </p:nvSpPr>
        <p:spPr>
          <a:xfrm>
            <a:off x="9956935" y="2251506"/>
            <a:ext cx="45333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23</a:t>
            </a:r>
          </a:p>
        </p:txBody>
      </p:sp>
      <p:sp>
        <p:nvSpPr>
          <p:cNvPr id="25" name="Shape 1712"/>
          <p:cNvSpPr/>
          <p:nvPr/>
        </p:nvSpPr>
        <p:spPr>
          <a:xfrm>
            <a:off x="9081399" y="3081337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22</a:t>
            </a:r>
          </a:p>
        </p:txBody>
      </p:sp>
      <p:sp>
        <p:nvSpPr>
          <p:cNvPr id="26" name="Shape 1713"/>
          <p:cNvSpPr/>
          <p:nvPr/>
        </p:nvSpPr>
        <p:spPr>
          <a:xfrm>
            <a:off x="9105272" y="4317619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21</a:t>
            </a:r>
          </a:p>
        </p:txBody>
      </p:sp>
      <p:sp>
        <p:nvSpPr>
          <p:cNvPr id="27" name="Shape 1714"/>
          <p:cNvSpPr/>
          <p:nvPr/>
        </p:nvSpPr>
        <p:spPr>
          <a:xfrm>
            <a:off x="10015494" y="5066188"/>
            <a:ext cx="4533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2400" b="1"/>
              <a:t>20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Buffering</a:t>
            </a:r>
          </a:p>
        </p:txBody>
      </p:sp>
      <p:sp>
        <p:nvSpPr>
          <p:cNvPr id="347139" name="Rectangle 3"/>
          <p:cNvSpPr>
            <a:spLocks noGrp="1" noChangeArrowheads="1"/>
          </p:cNvSpPr>
          <p:nvPr>
            <p:ph idx="1"/>
          </p:nvPr>
        </p:nvSpPr>
        <p:spPr>
          <a:xfrm>
            <a:off x="309925" y="2073737"/>
            <a:ext cx="12029440" cy="747776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3413" dirty="0"/>
              <a:t>Disks contain internal memory (2MB-16MB) used as cache</a:t>
            </a:r>
          </a:p>
          <a:p>
            <a:pPr marL="0" indent="0">
              <a:buNone/>
            </a:pPr>
            <a:r>
              <a:rPr lang="en-US" altLang="en-US" sz="3413" dirty="0"/>
              <a:t>Read-ahead: “Track buffer”</a:t>
            </a:r>
          </a:p>
          <a:p>
            <a:pPr lvl="1"/>
            <a:r>
              <a:rPr lang="en-US" altLang="en-US" sz="2844" dirty="0"/>
              <a:t>Read contents of entire track into memory during rotational delay</a:t>
            </a:r>
          </a:p>
          <a:p>
            <a:pPr marL="0" indent="0">
              <a:buNone/>
            </a:pPr>
            <a:r>
              <a:rPr lang="en-US" altLang="en-US" sz="3413" dirty="0"/>
              <a:t>Write caching with volatile memory</a:t>
            </a:r>
          </a:p>
          <a:p>
            <a:pPr lvl="1"/>
            <a:r>
              <a:rPr lang="en-US" altLang="en-US" sz="2844" dirty="0"/>
              <a:t>Immediate reporting: Claim written to disk when not</a:t>
            </a:r>
          </a:p>
          <a:p>
            <a:pPr lvl="1"/>
            <a:r>
              <a:rPr lang="en-US" altLang="en-US" sz="2844" dirty="0"/>
              <a:t>Data could be lost on power failure</a:t>
            </a:r>
          </a:p>
          <a:p>
            <a:pPr marL="0" indent="0">
              <a:buNone/>
            </a:pPr>
            <a:r>
              <a:rPr lang="en-US" altLang="en-US" sz="3413" dirty="0"/>
              <a:t>Tagged command queueing</a:t>
            </a:r>
          </a:p>
          <a:p>
            <a:pPr lvl="1"/>
            <a:r>
              <a:rPr lang="en-US" altLang="en-US" sz="2844" dirty="0"/>
              <a:t>Have multiple outstanding requests to the disk</a:t>
            </a:r>
          </a:p>
          <a:p>
            <a:pPr lvl="1"/>
            <a:r>
              <a:rPr lang="en-US" altLang="en-US" sz="2844" dirty="0"/>
              <a:t>Disk can reorder (schedule) requests for better performance</a:t>
            </a:r>
          </a:p>
        </p:txBody>
      </p:sp>
    </p:spTree>
    <p:extLst>
      <p:ext uri="{BB962C8B-B14F-4D97-AF65-F5344CB8AC3E}">
        <p14:creationId xmlns:p14="http://schemas.microsoft.com/office/powerpoint/2010/main" val="177068489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Shape 1855"/>
          <p:cNvSpPr>
            <a:spLocks noGrp="1"/>
          </p:cNvSpPr>
          <p:nvPr>
            <p:ph type="title"/>
          </p:nvPr>
        </p:nvSpPr>
        <p:spPr>
          <a:xfrm>
            <a:off x="1070331" y="1638300"/>
            <a:ext cx="10864138" cy="3302000"/>
          </a:xfrm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7200" dirty="0">
                <a:solidFill>
                  <a:srgbClr val="FFFFFF"/>
                </a:solidFill>
              </a:rPr>
              <a:t>I/O </a:t>
            </a:r>
            <a:r>
              <a:rPr sz="7200" dirty="0">
                <a:solidFill>
                  <a:srgbClr val="FFFFFF"/>
                </a:solidFill>
              </a:rPr>
              <a:t>Schedulers</a:t>
            </a:r>
          </a:p>
        </p:txBody>
      </p:sp>
    </p:spTree>
  </p:cSld>
  <p:clrMapOvr>
    <a:masterClrMapping/>
  </p:clrMapOvr>
  <p:transition spd="med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Shape 18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6480" dirty="0">
                <a:solidFill>
                  <a:srgbClr val="FFFFFF"/>
                </a:solidFill>
              </a:rPr>
              <a:t>I/O </a:t>
            </a:r>
            <a:r>
              <a:rPr sz="6480" dirty="0">
                <a:solidFill>
                  <a:srgbClr val="FFFFFF"/>
                </a:solidFill>
              </a:rPr>
              <a:t>Schedulers</a:t>
            </a:r>
          </a:p>
        </p:txBody>
      </p:sp>
      <p:sp>
        <p:nvSpPr>
          <p:cNvPr id="1858" name="Shape 1858"/>
          <p:cNvSpPr>
            <a:spLocks noGrp="1"/>
          </p:cNvSpPr>
          <p:nvPr>
            <p:ph type="body" idx="4294967295"/>
          </p:nvPr>
        </p:nvSpPr>
        <p:spPr>
          <a:xfrm>
            <a:off x="854075" y="2257425"/>
            <a:ext cx="12150725" cy="67389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Given a stream of </a:t>
            </a:r>
            <a:r>
              <a:rPr lang="en-US" sz="3800" dirty="0"/>
              <a:t>I/O </a:t>
            </a:r>
            <a:r>
              <a:rPr sz="3800" dirty="0"/>
              <a:t>requests, in what order should they be served?</a:t>
            </a: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Much different than CPU scheduling</a:t>
            </a: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US"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3800" dirty="0"/>
              <a:t>Position of disk head relative to request position matters more than length of job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Shape 18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z="6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 dirty="0">
                <a:solidFill>
                  <a:srgbClr val="FFFFFF"/>
                </a:solidFill>
              </a:rPr>
              <a:t>FCFS </a:t>
            </a:r>
            <a:br>
              <a:rPr lang="en-US" sz="6400" dirty="0">
                <a:solidFill>
                  <a:srgbClr val="FFFFFF"/>
                </a:solidFill>
              </a:rPr>
            </a:br>
            <a:r>
              <a:rPr sz="6400" dirty="0">
                <a:solidFill>
                  <a:srgbClr val="FFFFFF"/>
                </a:solidFill>
              </a:rPr>
              <a:t>(First-Come-First-Serve)</a:t>
            </a:r>
          </a:p>
        </p:txBody>
      </p:sp>
      <p:sp>
        <p:nvSpPr>
          <p:cNvPr id="1861" name="Shape 1861"/>
          <p:cNvSpPr>
            <a:spLocks noGrp="1"/>
          </p:cNvSpPr>
          <p:nvPr>
            <p:ph type="body" idx="4294967295"/>
          </p:nvPr>
        </p:nvSpPr>
        <p:spPr>
          <a:xfrm>
            <a:off x="639763" y="2474913"/>
            <a:ext cx="12365037" cy="5054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Assume seek+rotate = 10 ms </a:t>
            </a:r>
            <a:r>
              <a:rPr lang="en-US" sz="3800" dirty="0"/>
              <a:t>for random request</a:t>
            </a: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800" dirty="0"/>
              <a:t>How long (roughly) does the below workload take?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3500" dirty="0"/>
              <a:t>Requests are given in </a:t>
            </a:r>
            <a:r>
              <a:rPr sz="3500" dirty="0"/>
              <a:t>sector numbers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38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sz="3400" dirty="0"/>
              <a:t>300001, 700001, 300002, 700002, 300003, 700003</a:t>
            </a:r>
          </a:p>
        </p:txBody>
      </p:sp>
      <p:sp>
        <p:nvSpPr>
          <p:cNvPr id="2" name="Rectangle 1"/>
          <p:cNvSpPr/>
          <p:nvPr/>
        </p:nvSpPr>
        <p:spPr>
          <a:xfrm>
            <a:off x="5216553" y="8088828"/>
            <a:ext cx="15311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~60ms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theme/theme1.xml><?xml version="1.0" encoding="utf-8"?>
<a:theme xmlns:a="http://schemas.openxmlformats.org/drawingml/2006/main" name="1_Preceden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recedent">
      <a:majorFont>
        <a:latin typeface="Perpetua Titling MT"/>
        <a:ea typeface=""/>
        <a:cs typeface=""/>
        <a:font script="Jpan" typeface="ＭＳ Ｐ明朝"/>
      </a:majorFont>
      <a:minorFont>
        <a:latin typeface="Calisto MT"/>
        <a:ea typeface=""/>
        <a:cs typeface=""/>
        <a:font script="Jpan" typeface="ＭＳ Ｐ明朝"/>
      </a:minorFont>
    </a:fontScheme>
    <a:fmtScheme name="Precedent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tint val="100000"/>
                <a:shade val="30000"/>
                <a:satMod val="135000"/>
              </a:schemeClr>
            </a:gs>
          </a:gsLst>
          <a:path path="circle">
            <a:fillToRect l="70000" t="10000" b="7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5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25400" dir="4800000" sx="103000" sy="103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l">
              <a:rot lat="0" lon="0" rev="3000000"/>
            </a:lightRig>
          </a:scene3d>
          <a:sp3d prstMaterial="softEdge">
            <a:bevelT w="0" h="0"/>
          </a:sp3d>
        </a:effectStyle>
        <a:effectStyle>
          <a:effectLst>
            <a:innerShdw blurRad="127000" dist="38100" dir="13200000">
              <a:srgbClr val="000000">
                <a:alpha val="75000"/>
              </a:srgbClr>
            </a:innerShdw>
            <a:outerShdw blurRad="38100" dist="12700" dir="1800000" sx="101000" sy="101000" rotWithShape="0">
              <a:srgbClr val="000000">
                <a:alpha val="40000"/>
              </a:srgbClr>
            </a:outerShdw>
            <a:reflection blurRad="127000" stA="25000" endPos="30000" dist="12700" dir="5400000" sy="-100000" rotWithShape="0"/>
          </a:effectLst>
          <a:scene3d>
            <a:camera prst="orthographicFront">
              <a:rot lat="0" lon="0" rev="0"/>
            </a:camera>
            <a:lightRig rig="twoPt" dir="t">
              <a:rot lat="0" lon="0" rev="12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35000"/>
              </a:schemeClr>
            </a:gs>
            <a:gs pos="100000">
              <a:schemeClr val="phClr">
                <a:shade val="30000"/>
                <a:satMod val="150000"/>
              </a:schemeClr>
            </a:gs>
          </a:gsLst>
          <a:path path="circle">
            <a:fillToRect t="10000" r="70000" b="7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30000"/>
                <a:lumMod val="80000"/>
              </a:schemeClr>
              <a:schemeClr val="phClr">
                <a:satMod val="15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cture5-VirtualMem" id="{3F569411-1294-154D-AB87-45E6F83FF2E7}" vid="{954481FC-D8D0-4141-AEAD-3A0F087BFB7D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8734</TotalTime>
  <Words>3455</Words>
  <Application>Microsoft Macintosh PowerPoint</Application>
  <PresentationFormat>Custom</PresentationFormat>
  <Paragraphs>1466</Paragraphs>
  <Slides>108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9" baseType="lpstr">
      <vt:lpstr>Arial</vt:lpstr>
      <vt:lpstr>Avenir Book</vt:lpstr>
      <vt:lpstr>Calisto MT</vt:lpstr>
      <vt:lpstr>Gill Sans</vt:lpstr>
      <vt:lpstr>Gill Sans MT</vt:lpstr>
      <vt:lpstr>Helvetica</vt:lpstr>
      <vt:lpstr>Helvetica Light</vt:lpstr>
      <vt:lpstr>Marker Felt</vt:lpstr>
      <vt:lpstr>Menlo</vt:lpstr>
      <vt:lpstr>Perpetua Titling MT</vt:lpstr>
      <vt:lpstr>1_Precedent</vt:lpstr>
      <vt:lpstr>Announcements</vt:lpstr>
      <vt:lpstr>Persistence: I/O devices</vt:lpstr>
      <vt:lpstr>Motivation</vt:lpstr>
      <vt:lpstr>File System Trend</vt:lpstr>
      <vt:lpstr>File System Trend</vt:lpstr>
      <vt:lpstr>File System Trend</vt:lpstr>
      <vt:lpstr>File System Trend</vt:lpstr>
      <vt:lpstr>Hardware support for I/O</vt:lpstr>
      <vt:lpstr>Canonical Device</vt:lpstr>
      <vt:lpstr>Canonical Device</vt:lpstr>
      <vt:lpstr>Canonical Device</vt:lpstr>
      <vt:lpstr>Example Write Protocol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Interrupts vs. Polling</vt:lpstr>
      <vt:lpstr>Protocol Variants</vt:lpstr>
      <vt:lpstr>PowerPoint Presentation</vt:lpstr>
      <vt:lpstr>Programmed I/O vs.  Direct Memory Access</vt:lpstr>
      <vt:lpstr>PowerPoint Presentation</vt:lpstr>
      <vt:lpstr>PowerPoint Presentation</vt:lpstr>
      <vt:lpstr>PowerPoint Presentation</vt:lpstr>
      <vt:lpstr>Protocol Variants</vt:lpstr>
      <vt:lpstr>PowerPoint Presentation</vt:lpstr>
      <vt:lpstr>Special Instructions vs.  Mem-Mapped I/O</vt:lpstr>
      <vt:lpstr>Protocol Variants</vt:lpstr>
      <vt:lpstr>Variety is a Challenge</vt:lpstr>
      <vt:lpstr>Storage Stack</vt:lpstr>
      <vt:lpstr>Hard Disks</vt:lpstr>
      <vt:lpstr>Basic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Disk Terminology</vt:lpstr>
      <vt:lpstr>Hard Drive Demo</vt:lpstr>
      <vt:lpstr>Let’s Read 12!</vt:lpstr>
      <vt:lpstr>Positioning</vt:lpstr>
      <vt:lpstr>Let’s Read 12!</vt:lpstr>
      <vt:lpstr>Seek to right track.</vt:lpstr>
      <vt:lpstr>Seek to right track.</vt:lpstr>
      <vt:lpstr>Seek to right track.</vt:lpstr>
      <vt:lpstr>Wait for rotation.</vt:lpstr>
      <vt:lpstr>Wait for rotation.</vt:lpstr>
      <vt:lpstr>Wait for rotation.</vt:lpstr>
      <vt:lpstr>Wait for rotation.</vt:lpstr>
      <vt:lpstr>Wait for rotation.</vt:lpstr>
      <vt:lpstr>Wait for rotation.</vt:lpstr>
      <vt:lpstr>Transfer data.</vt:lpstr>
      <vt:lpstr>Transfer data.</vt:lpstr>
      <vt:lpstr>Transfer data.</vt:lpstr>
      <vt:lpstr>Yay!</vt:lpstr>
      <vt:lpstr>Time to Read/write</vt:lpstr>
      <vt:lpstr>Seek, Rotate, Transfer</vt:lpstr>
      <vt:lpstr>Seek, Rotate, Transfer</vt:lpstr>
      <vt:lpstr>Seek, Rotate, Transfer</vt:lpstr>
      <vt:lpstr>Workload Performance</vt:lpstr>
      <vt:lpstr>Disk Spec</vt:lpstr>
      <vt:lpstr>Disk Spec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Improvements</vt:lpstr>
      <vt:lpstr>PowerPoint Presentation</vt:lpstr>
      <vt:lpstr>PowerPoint Presentation</vt:lpstr>
      <vt:lpstr>PowerPoint Presentation</vt:lpstr>
      <vt:lpstr>PowerPoint Presentation</vt:lpstr>
      <vt:lpstr>Other Improvements</vt:lpstr>
      <vt:lpstr>PowerPoint Presentation</vt:lpstr>
      <vt:lpstr>PowerPoint Presentation</vt:lpstr>
      <vt:lpstr>PowerPoint Presentation</vt:lpstr>
      <vt:lpstr>PowerPoint Presentation</vt:lpstr>
      <vt:lpstr>Other Improvements</vt:lpstr>
      <vt:lpstr>Drive Cache</vt:lpstr>
      <vt:lpstr>Buffering</vt:lpstr>
      <vt:lpstr>I/O Schedulers</vt:lpstr>
      <vt:lpstr>I/O Schedulers</vt:lpstr>
      <vt:lpstr>FCFS  (First-Come-First-Serve)</vt:lpstr>
      <vt:lpstr>FCFS  (First-Come-First-Serve)</vt:lpstr>
      <vt:lpstr>Schedulers</vt:lpstr>
      <vt:lpstr>Disk Terminology</vt:lpstr>
      <vt:lpstr>SPTF (Shortest Positioning Time First)</vt:lpstr>
      <vt:lpstr>SCAN</vt:lpstr>
      <vt:lpstr>What happens? </vt:lpstr>
      <vt:lpstr>Work Conservation</vt:lpstr>
      <vt:lpstr>CFQ (Linux Default)</vt:lpstr>
      <vt:lpstr>I/O Device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Announcements</dc:title>
  <cp:lastModifiedBy>SUDARSUN KANNAN</cp:lastModifiedBy>
  <cp:revision>76</cp:revision>
  <dcterms:created xsi:type="dcterms:W3CDTF">2015-10-26T19:44:41Z</dcterms:created>
  <dcterms:modified xsi:type="dcterms:W3CDTF">2019-03-30T16:25:20Z</dcterms:modified>
</cp:coreProperties>
</file>